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sldIdLst>
    <p:sldId id="260" r:id="rId2"/>
    <p:sldId id="337" r:id="rId3"/>
    <p:sldId id="323" r:id="rId4"/>
    <p:sldId id="328" r:id="rId5"/>
    <p:sldId id="262" r:id="rId6"/>
    <p:sldId id="326" r:id="rId7"/>
    <p:sldId id="263" r:id="rId8"/>
    <p:sldId id="264" r:id="rId9"/>
    <p:sldId id="336" r:id="rId10"/>
    <p:sldId id="265" r:id="rId11"/>
    <p:sldId id="332" r:id="rId12"/>
    <p:sldId id="266" r:id="rId13"/>
    <p:sldId id="267" r:id="rId14"/>
    <p:sldId id="269" r:id="rId15"/>
    <p:sldId id="270" r:id="rId16"/>
    <p:sldId id="272" r:id="rId17"/>
    <p:sldId id="273" r:id="rId18"/>
    <p:sldId id="274" r:id="rId19"/>
    <p:sldId id="275" r:id="rId20"/>
    <p:sldId id="276" r:id="rId21"/>
    <p:sldId id="277" r:id="rId22"/>
    <p:sldId id="278" r:id="rId23"/>
    <p:sldId id="279" r:id="rId24"/>
    <p:sldId id="329" r:id="rId25"/>
    <p:sldId id="330" r:id="rId26"/>
    <p:sldId id="282" r:id="rId27"/>
    <p:sldId id="283" r:id="rId28"/>
    <p:sldId id="333" r:id="rId29"/>
    <p:sldId id="285" r:id="rId30"/>
    <p:sldId id="289" r:id="rId31"/>
    <p:sldId id="290" r:id="rId32"/>
    <p:sldId id="291" r:id="rId33"/>
    <p:sldId id="292" r:id="rId34"/>
    <p:sldId id="322" r:id="rId35"/>
    <p:sldId id="334" r:id="rId36"/>
    <p:sldId id="296" r:id="rId37"/>
    <p:sldId id="297" r:id="rId38"/>
    <p:sldId id="298" r:id="rId39"/>
    <p:sldId id="299" r:id="rId40"/>
    <p:sldId id="300" r:id="rId41"/>
    <p:sldId id="301" r:id="rId42"/>
    <p:sldId id="338" r:id="rId43"/>
    <p:sldId id="302" r:id="rId44"/>
    <p:sldId id="303" r:id="rId45"/>
    <p:sldId id="327" r:id="rId46"/>
    <p:sldId id="304" r:id="rId47"/>
    <p:sldId id="335" r:id="rId48"/>
    <p:sldId id="314" r:id="rId49"/>
    <p:sldId id="339" r:id="rId50"/>
  </p:sldIdLst>
  <p:sldSz cx="9144000" cy="6858000" type="screen4x3"/>
  <p:notesSz cx="6858000" cy="9144000"/>
  <p:defaultTextStyle>
    <a:defPPr>
      <a:defRPr lang="en-GB"/>
    </a:defPPr>
    <a:lvl1pPr algn="l" defTabSz="457200" rtl="0" fontAlgn="base">
      <a:spcBef>
        <a:spcPct val="0"/>
      </a:spcBef>
      <a:spcAft>
        <a:spcPct val="0"/>
      </a:spcAft>
      <a:defRPr sz="2400" kern="1200">
        <a:solidFill>
          <a:schemeClr val="bg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bg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bg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bg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bg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bg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bg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bg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bg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97" autoAdjust="0"/>
    <p:restoredTop sz="72667" autoAdjust="0"/>
  </p:normalViewPr>
  <p:slideViewPr>
    <p:cSldViewPr>
      <p:cViewPr varScale="1">
        <p:scale>
          <a:sx n="56" d="100"/>
          <a:sy n="56" d="100"/>
        </p:scale>
        <p:origin x="-1554" y="-96"/>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040"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Rot="1" noChangeAspect="1" noChangeArrowheads="1"/>
          </p:cNvSpPr>
          <p:nvPr>
            <p:ph type="sldImg"/>
          </p:nvPr>
        </p:nvSpPr>
        <p:spPr bwMode="auto">
          <a:xfrm>
            <a:off x="0" y="695325"/>
            <a:ext cx="0" cy="0"/>
          </a:xfrm>
          <a:prstGeom prst="rect">
            <a:avLst/>
          </a:prstGeom>
          <a:noFill/>
          <a:ln w="9525">
            <a:noFill/>
            <a:round/>
            <a:headEnd/>
            <a:tailEnd/>
          </a:ln>
        </p:spPr>
      </p:sp>
      <p:sp>
        <p:nvSpPr>
          <p:cNvPr id="3074" name="Rectangle 2"/>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ln>
        </p:spPr>
      </p:sp>
      <p:sp>
        <p:nvSpPr>
          <p:cNvPr id="37891" name="Rectangle 2"/>
          <p:cNvSpPr txBox="1">
            <a:spLocks noGrp="1" noChangeArrowheads="1"/>
          </p:cNvSpPr>
          <p:nvPr>
            <p:ph type="body" idx="1"/>
          </p:nvPr>
        </p:nvSpPr>
        <p:spPr>
          <a:xfrm>
            <a:off x="685800" y="4343400"/>
            <a:ext cx="5486400" cy="3513138"/>
          </a:xfrm>
          <a:noFill/>
          <a:ln/>
        </p:spPr>
        <p:txBody>
          <a:bodyPr wrap="none" anchor="ctr"/>
          <a:lstStyle/>
          <a:p>
            <a:r>
              <a:rPr lang="en-US" dirty="0" smtClean="0">
                <a:latin typeface="Times New Roman" pitchFamily="18" charset="0"/>
              </a:rPr>
              <a:t>Hello.</a:t>
            </a:r>
            <a:r>
              <a:rPr lang="en-US" baseline="0" dirty="0" smtClean="0">
                <a:latin typeface="Times New Roman" pitchFamily="18" charset="0"/>
              </a:rPr>
              <a:t> My name is Greg Cipriano, and today I will present work done in collaboration with my advisor Michael Gleicher at the University of Wisconsin-Madison called Molecular Surface Abstraction.</a:t>
            </a:r>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48131"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Here's another example of a molecular surface, and again, notice how even though this isn’t</a:t>
            </a:r>
            <a:r>
              <a:rPr lang="en-US" baseline="0" dirty="0" smtClean="0">
                <a:latin typeface="Times New Roman" pitchFamily="18" charset="0"/>
              </a:rPr>
              <a:t> even a very big molecule, by biological standards, it’s complex enough to make </a:t>
            </a:r>
            <a:r>
              <a:rPr lang="en-US" dirty="0" smtClean="0">
                <a:latin typeface="Times New Roman" pitchFamily="18" charset="0"/>
              </a:rPr>
              <a:t>both its basic shape and charge structure</a:t>
            </a:r>
            <a:r>
              <a:rPr lang="en-US" baseline="0" dirty="0" smtClean="0">
                <a:latin typeface="Times New Roman" pitchFamily="18" charset="0"/>
              </a:rPr>
              <a:t> hard to understand.</a:t>
            </a:r>
            <a:endParaRPr lang="en-US" dirty="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54275" name="Rectangle 2"/>
          <p:cNvSpPr txBox="1">
            <a:spLocks noGrp="1" noChangeArrowheads="1"/>
          </p:cNvSpPr>
          <p:nvPr>
            <p:ph type="body" idx="1"/>
          </p:nvPr>
        </p:nvSpPr>
        <p:spPr>
          <a:xfrm>
            <a:off x="685800" y="4343400"/>
            <a:ext cx="5486400" cy="4024313"/>
          </a:xfrm>
          <a:noFill/>
          <a:ln/>
        </p:spPr>
        <p:txBody>
          <a:bodyPr wrap="none" anchor="ctr"/>
          <a:lstStyle/>
          <a:p>
            <a:r>
              <a:rPr lang="en-US" dirty="0" err="1" smtClean="0">
                <a:latin typeface="Times New Roman" pitchFamily="18" charset="0"/>
              </a:rPr>
              <a:t>QuteMol</a:t>
            </a:r>
            <a:r>
              <a:rPr lang="en-US" baseline="0" dirty="0" smtClean="0">
                <a:latin typeface="Times New Roman" pitchFamily="18" charset="0"/>
              </a:rPr>
              <a:t> embraces this complexity, and in doing so uses stylized shading and contouring to mitigate its effects and convey the overall shape. But it’s still a lot to take in.</a:t>
            </a:r>
            <a:endParaRPr lang="en-US" dirty="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50179"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Biologists run into the same problem when looking at stick-and-ball representations, but they've come up with clever abstractions </a:t>
            </a:r>
          </a:p>
          <a:p>
            <a:endParaRPr lang="en-US" dirty="0" smtClean="0">
              <a:latin typeface="Times New Roman" pitchFamily="18" charset="0"/>
            </a:endParaRPr>
          </a:p>
          <a:p>
            <a:r>
              <a:rPr lang="en-US" dirty="0" smtClean="0">
                <a:latin typeface="Times New Roman" pitchFamily="18" charset="0"/>
              </a:rPr>
              <a:t>(TRANSITION) </a:t>
            </a:r>
          </a:p>
          <a:p>
            <a:r>
              <a:rPr lang="en-US" dirty="0" smtClean="0">
                <a:latin typeface="Times New Roman" pitchFamily="18" charset="0"/>
              </a:rPr>
              <a:t> such as this ribbon representation, to help them reduce clutter, and better understand what's going on. It</a:t>
            </a:r>
            <a:r>
              <a:rPr lang="en-US" baseline="0" dirty="0" smtClean="0">
                <a:latin typeface="Times New Roman" pitchFamily="18" charset="0"/>
              </a:rPr>
              <a:t> should be noted that t</a:t>
            </a:r>
            <a:r>
              <a:rPr lang="en-US" dirty="0" smtClean="0">
                <a:latin typeface="Times New Roman" pitchFamily="18" charset="0"/>
              </a:rPr>
              <a:t>he ribbon representation  is not intended</a:t>
            </a:r>
            <a:r>
              <a:rPr lang="en-US" baseline="0" dirty="0" smtClean="0">
                <a:latin typeface="Times New Roman" pitchFamily="18" charset="0"/>
              </a:rPr>
              <a:t> to replace the stick-and-ball model, but instead serves as an additional, complementary view.</a:t>
            </a:r>
            <a:endParaRPr lang="en-US" dirty="0"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52227"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Back to the previous surface. How do they currently perform abstractions?</a:t>
            </a:r>
          </a:p>
          <a:p>
            <a:endParaRPr lang="en-US" dirty="0" smtClean="0">
              <a:latin typeface="Times New Roman" pitchFamily="18" charset="0"/>
            </a:endParaRPr>
          </a:p>
          <a:p>
            <a:r>
              <a:rPr lang="en-US" dirty="0" smtClean="0">
                <a:latin typeface="Times New Roman" pitchFamily="18" charset="0"/>
              </a:rPr>
              <a:t>(TRANSITION) </a:t>
            </a:r>
          </a:p>
          <a:p>
            <a:endParaRPr lang="en-US" dirty="0" smtClean="0">
              <a:latin typeface="Times New Roman" pitchFamily="18" charset="0"/>
            </a:endParaRPr>
          </a:p>
          <a:p>
            <a:r>
              <a:rPr lang="en-US" dirty="0" smtClean="0">
                <a:latin typeface="Times New Roman" pitchFamily="18" charset="0"/>
              </a:rPr>
              <a:t>Well, they really don't.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56323"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We intend to change this by abstracting both the geometry, as well as other surface fields, like charge</a:t>
            </a:r>
            <a:r>
              <a:rPr lang="en-US" baseline="0" dirty="0" smtClean="0">
                <a:latin typeface="Times New Roman" pitchFamily="18" charset="0"/>
              </a:rPr>
              <a:t>, into this sort of representation.</a:t>
            </a:r>
            <a:endParaRPr lang="en-US"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We borrow from </a:t>
            </a:r>
            <a:r>
              <a:rPr lang="en-US" dirty="0" err="1" smtClean="0">
                <a:latin typeface="Times New Roman" pitchFamily="18" charset="0"/>
              </a:rPr>
              <a:t>QuteMol</a:t>
            </a:r>
            <a:r>
              <a:rPr lang="en-US" dirty="0" smtClean="0">
                <a:latin typeface="Times New Roman" pitchFamily="18" charset="0"/>
              </a:rPr>
              <a:t> and others the idea of using stylized rendering techniques</a:t>
            </a:r>
            <a:r>
              <a:rPr lang="en-US" baseline="0" dirty="0" smtClean="0">
                <a:latin typeface="Times New Roman" pitchFamily="18" charset="0"/>
              </a:rPr>
              <a:t> </a:t>
            </a:r>
            <a:r>
              <a:rPr lang="en-US" dirty="0" smtClean="0">
                <a:latin typeface="Times New Roman" pitchFamily="18" charset="0"/>
              </a:rPr>
              <a:t>to emphasize contours and enhance depth-cuing. Here,</a:t>
            </a:r>
            <a:r>
              <a:rPr lang="en-US" baseline="0" dirty="0" smtClean="0">
                <a:latin typeface="Times New Roman" pitchFamily="18" charset="0"/>
              </a:rPr>
              <a:t> we’ve applied ambient occlusion lighting to contrast the interior and exterior regions, contour lines to highlight  depth discontinuities and silhouette shading to further emphasize foreshortening.</a:t>
            </a:r>
            <a:endParaRPr lang="en-US" dirty="0"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58371" name="Rectangle 2"/>
          <p:cNvSpPr txBox="1">
            <a:spLocks noGrp="1" noChangeArrowheads="1"/>
          </p:cNvSpPr>
          <p:nvPr>
            <p:ph type="body" idx="1"/>
          </p:nvPr>
        </p:nvSpPr>
        <p:spPr>
          <a:xfrm>
            <a:off x="685800" y="4343400"/>
            <a:ext cx="5486400" cy="4024313"/>
          </a:xfrm>
          <a:noFill/>
          <a:ln/>
        </p:spPr>
        <p:txBody>
          <a:bodyPr wrap="none" anchor="ctr"/>
          <a:lstStyle/>
          <a:p>
            <a:r>
              <a:rPr lang="en-US" baseline="0" dirty="0" smtClean="0">
                <a:latin typeface="Times New Roman" pitchFamily="18" charset="0"/>
              </a:rPr>
              <a:t>But wait, there’s more. Functional surfaces contain a lot more information than just geometry and charge. And we’re already using color for the latter. So </a:t>
            </a:r>
            <a:r>
              <a:rPr lang="en-US" baseline="0" dirty="0" smtClean="0">
                <a:latin typeface="Times New Roman" pitchFamily="18" charset="0"/>
              </a:rPr>
              <a:t>we apply </a:t>
            </a:r>
            <a:r>
              <a:rPr lang="en-US" baseline="0" dirty="0" smtClean="0">
                <a:latin typeface="Times New Roman" pitchFamily="18" charset="0"/>
              </a:rPr>
              <a:t>decals </a:t>
            </a:r>
            <a:r>
              <a:rPr lang="en-US" baseline="0" dirty="0" smtClean="0">
                <a:latin typeface="Times New Roman" pitchFamily="18" charset="0"/>
              </a:rPr>
              <a:t>to the surface to allow us </a:t>
            </a:r>
            <a:r>
              <a:rPr lang="en-US" baseline="0" dirty="0" smtClean="0">
                <a:latin typeface="Times New Roman" pitchFamily="18" charset="0"/>
              </a:rPr>
              <a:t>to render additional information without confusion.</a:t>
            </a:r>
          </a:p>
          <a:p>
            <a:endParaRPr lang="en-US" baseline="0" dirty="0" smtClean="0">
              <a:latin typeface="Times New Roman" pitchFamily="18" charset="0"/>
            </a:endParaRPr>
          </a:p>
          <a:p>
            <a:r>
              <a:rPr lang="en-US" baseline="0" dirty="0" smtClean="0">
                <a:latin typeface="Times New Roman" pitchFamily="18" charset="0"/>
              </a:rPr>
              <a:t>Further, by using decals, we can notate interesting regions using symbols, which can be more intuitive than color anyway.</a:t>
            </a:r>
            <a:endParaRPr lang="en-US" dirty="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62467"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In</a:t>
            </a:r>
            <a:r>
              <a:rPr lang="en-US" baseline="0" dirty="0" smtClean="0">
                <a:latin typeface="Times New Roman" pitchFamily="18" charset="0"/>
              </a:rPr>
              <a:t> our system, we use these decals to depict p</a:t>
            </a:r>
            <a:r>
              <a:rPr lang="en-US" dirty="0" smtClean="0">
                <a:latin typeface="Times New Roman" pitchFamily="18" charset="0"/>
              </a:rPr>
              <a:t>ossible ligand binding sites, represented here by a green textured region, that were found by </a:t>
            </a:r>
            <a:r>
              <a:rPr lang="en-US" dirty="0" smtClean="0">
                <a:latin typeface="Times New Roman" pitchFamily="18" charset="0"/>
              </a:rPr>
              <a:t>a surface </a:t>
            </a:r>
            <a:r>
              <a:rPr lang="en-US" dirty="0" smtClean="0">
                <a:latin typeface="Times New Roman" pitchFamily="18" charset="0"/>
              </a:rPr>
              <a:t>analysis tool...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64515"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And what we call </a:t>
            </a:r>
            <a:r>
              <a:rPr lang="en-US" dirty="0" smtClean="0">
                <a:latin typeface="Times New Roman" pitchFamily="18" charset="0"/>
              </a:rPr>
              <a:t>ligand shadows, </a:t>
            </a:r>
            <a:r>
              <a:rPr lang="en-US" dirty="0" smtClean="0">
                <a:latin typeface="Times New Roman" pitchFamily="18" charset="0"/>
              </a:rPr>
              <a:t>which, as I mentioned before, </a:t>
            </a:r>
            <a:r>
              <a:rPr lang="en-US" dirty="0" smtClean="0">
                <a:latin typeface="Times New Roman" pitchFamily="18" charset="0"/>
              </a:rPr>
              <a:t>denote regions of the surface </a:t>
            </a:r>
            <a:r>
              <a:rPr lang="en-US" dirty="0" smtClean="0">
                <a:latin typeface="Times New Roman" pitchFamily="18" charset="0"/>
              </a:rPr>
              <a:t>which are in close proximity</a:t>
            </a:r>
            <a:r>
              <a:rPr lang="en-US" baseline="0" dirty="0" smtClean="0">
                <a:latin typeface="Times New Roman" pitchFamily="18" charset="0"/>
              </a:rPr>
              <a:t> </a:t>
            </a:r>
            <a:r>
              <a:rPr lang="en-US" dirty="0" smtClean="0">
                <a:latin typeface="Times New Roman" pitchFamily="18" charset="0"/>
              </a:rPr>
              <a:t>to </a:t>
            </a:r>
            <a:r>
              <a:rPr lang="en-US" dirty="0" smtClean="0">
                <a:latin typeface="Times New Roman" pitchFamily="18" charset="0"/>
              </a:rPr>
              <a:t>known binding partners.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66563"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Now I'll go over the four parts of our algorithm in detail. </a:t>
            </a:r>
          </a:p>
          <a:p>
            <a:endParaRPr lang="en-US" dirty="0" smtClean="0">
              <a:latin typeface="Times New Roman" pitchFamily="18" charset="0"/>
            </a:endParaRPr>
          </a:p>
          <a:p>
            <a:r>
              <a:rPr lang="en-US" dirty="0" smtClean="0">
                <a:latin typeface="Times New Roman" pitchFamily="18" charset="0"/>
              </a:rPr>
              <a:t>First, I'll talk about how we diffuse surface fields over our surface. </a:t>
            </a:r>
          </a:p>
          <a:p>
            <a:endParaRPr lang="en-US" dirty="0" smtClean="0">
              <a:latin typeface="Times New Roman" pitchFamily="18" charset="0"/>
            </a:endParaRPr>
          </a:p>
          <a:p>
            <a:r>
              <a:rPr lang="en-US" dirty="0" smtClean="0">
                <a:latin typeface="Times New Roman" pitchFamily="18" charset="0"/>
              </a:rPr>
              <a:t>Next, I'll talk about how we smooth the surface, then how we identify and </a:t>
            </a:r>
            <a:r>
              <a:rPr lang="en-US" dirty="0" err="1" smtClean="0">
                <a:latin typeface="Times New Roman" pitchFamily="18" charset="0"/>
              </a:rPr>
              <a:t>resmooth</a:t>
            </a:r>
            <a:r>
              <a:rPr lang="en-US" dirty="0" smtClean="0">
                <a:latin typeface="Times New Roman" pitchFamily="18" charset="0"/>
              </a:rPr>
              <a:t> regions that were not left smooth enough in the first pass. </a:t>
            </a:r>
          </a:p>
          <a:p>
            <a:endParaRPr lang="en-US" dirty="0" smtClean="0">
              <a:latin typeface="Times New Roman" pitchFamily="18" charset="0"/>
            </a:endParaRPr>
          </a:p>
          <a:p>
            <a:r>
              <a:rPr lang="en-US" dirty="0" smtClean="0">
                <a:latin typeface="Times New Roman" pitchFamily="18" charset="0"/>
              </a:rPr>
              <a:t>Finally, I'll discuss our method for building and applying surface patches onto our </a:t>
            </a:r>
            <a:r>
              <a:rPr lang="en-US" dirty="0" smtClean="0">
                <a:latin typeface="Times New Roman" pitchFamily="18" charset="0"/>
              </a:rPr>
              <a:t>surface</a:t>
            </a:r>
            <a:r>
              <a:rPr lang="en-US" dirty="0" smtClean="0">
                <a:latin typeface="Times New Roman" pitchFamily="18" charset="0"/>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68611" name="Rectangle 2"/>
          <p:cNvSpPr txBox="1">
            <a:spLocks noGrp="1" noChangeArrowheads="1"/>
          </p:cNvSpPr>
          <p:nvPr>
            <p:ph type="body" idx="1"/>
          </p:nvPr>
        </p:nvSpPr>
        <p:spPr>
          <a:xfrm>
            <a:off x="685800" y="4343400"/>
            <a:ext cx="5486400" cy="4024313"/>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Grp="1" noRot="1" noChangeAspect="1" noChangeArrowheads="1"/>
          </p:cNvSpPr>
          <p:nvPr>
            <p:ph type="sldImg"/>
          </p:nvPr>
        </p:nvSpPr>
        <p:spPr bwMode="auto">
          <a:xfrm>
            <a:off x="0" y="695325"/>
            <a:ext cx="1588" cy="1588"/>
          </a:xfrm>
          <a:prstGeom prst="rect">
            <a:avLst/>
          </a:prstGeom>
          <a:solidFill>
            <a:srgbClr val="FFFFFF"/>
          </a:solidFill>
          <a:ln>
            <a:solidFill>
              <a:srgbClr val="000000"/>
            </a:solidFill>
            <a:miter lim="800000"/>
            <a:headEnd/>
            <a:tailEnd/>
          </a:ln>
        </p:spPr>
      </p:sp>
      <p:sp>
        <p:nvSpPr>
          <p:cNvPr id="68610" name="Rectangle 2"/>
          <p:cNvSpPr txBox="1">
            <a:spLocks noGrp="1" noChangeArrowheads="1"/>
          </p:cNvSpPr>
          <p:nvPr>
            <p:ph type="body" idx="1"/>
          </p:nvPr>
        </p:nvSpPr>
        <p:spPr bwMode="auto">
          <a:xfrm>
            <a:off x="685800" y="4343400"/>
            <a:ext cx="5486400" cy="4024313"/>
          </a:xfrm>
          <a:prstGeom prst="rect">
            <a:avLst/>
          </a:prstGeom>
          <a:noFill/>
          <a:ln>
            <a:round/>
            <a:headEnd/>
            <a:tailEnd/>
          </a:ln>
        </p:spPr>
        <p:txBody>
          <a:bodyPr wrap="none" anchor="ctr"/>
          <a:lstStyle/>
          <a:p>
            <a:r>
              <a:rPr lang="en-US" dirty="0" smtClean="0"/>
              <a:t>Structural biology is the study of how </a:t>
            </a:r>
            <a:r>
              <a:rPr lang="en-US" dirty="0" smtClean="0"/>
              <a:t>the form </a:t>
            </a:r>
            <a:r>
              <a:rPr lang="en-US" dirty="0" smtClean="0"/>
              <a:t>of </a:t>
            </a:r>
            <a:r>
              <a:rPr lang="en-US" dirty="0" smtClean="0"/>
              <a:t>individual macro-molecules </a:t>
            </a:r>
            <a:r>
              <a:rPr lang="en-US" dirty="0" smtClean="0"/>
              <a:t>influences their biological</a:t>
            </a:r>
            <a:r>
              <a:rPr lang="en-US" baseline="0" dirty="0" smtClean="0"/>
              <a:t> </a:t>
            </a:r>
            <a:r>
              <a:rPr lang="en-US" dirty="0" smtClean="0"/>
              <a:t>function. When looking at the functional surface of a protein, for instance, a common metaphor is one of a lock and key. Binding partners, called ligands, share complementary</a:t>
            </a:r>
            <a:r>
              <a:rPr lang="en-US" baseline="0" dirty="0" smtClean="0"/>
              <a:t> features of this surface, like</a:t>
            </a:r>
            <a:r>
              <a:rPr lang="en-US" dirty="0" smtClean="0"/>
              <a:t> shape, charge, and </a:t>
            </a:r>
            <a:r>
              <a:rPr lang="en-US" dirty="0" err="1" smtClean="0"/>
              <a:t>hydrophobicity</a:t>
            </a:r>
            <a:r>
              <a:rPr lang="en-US" dirty="0" smtClean="0"/>
              <a:t>.</a:t>
            </a:r>
          </a:p>
          <a:p>
            <a:endParaRPr lang="en-US" dirty="0" smtClean="0"/>
          </a:p>
          <a:p>
            <a:r>
              <a:rPr lang="en-US" dirty="0" smtClean="0"/>
              <a:t>By analyzing </a:t>
            </a:r>
            <a:r>
              <a:rPr lang="en-US" dirty="0" smtClean="0"/>
              <a:t>these properties, structural biologists can discover interesting things about how a protein functions, what binding partners it may have, and exactly how specific that protein is to each of its partners.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70659"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So as I mentioned, </a:t>
            </a:r>
            <a:r>
              <a:rPr lang="en-US" dirty="0" smtClean="0">
                <a:latin typeface="Times New Roman" pitchFamily="18" charset="0"/>
              </a:rPr>
              <a:t>we begin with a triangulated surface.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72707"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We sample </a:t>
            </a:r>
            <a:r>
              <a:rPr lang="en-US" dirty="0" smtClean="0">
                <a:latin typeface="Times New Roman" pitchFamily="18" charset="0"/>
              </a:rPr>
              <a:t>scalar fields, such as charge, onto </a:t>
            </a:r>
            <a:r>
              <a:rPr lang="en-US" dirty="0" smtClean="0">
                <a:latin typeface="Times New Roman" pitchFamily="18" charset="0"/>
              </a:rPr>
              <a:t>each vertex.</a:t>
            </a:r>
          </a:p>
          <a:p>
            <a:endParaRPr lang="en-US" dirty="0" smtClean="0">
              <a:latin typeface="Times New Roman" pitchFamily="18" charset="0"/>
            </a:endParaRPr>
          </a:p>
          <a:p>
            <a:r>
              <a:rPr lang="en-US" dirty="0" smtClean="0">
                <a:latin typeface="Times New Roman" pitchFamily="18" charset="0"/>
              </a:rPr>
              <a:t>Now what we'd like to do is </a:t>
            </a:r>
            <a:r>
              <a:rPr lang="en-US" dirty="0" smtClean="0">
                <a:latin typeface="Times New Roman" pitchFamily="18" charset="0"/>
              </a:rPr>
              <a:t>reduce the </a:t>
            </a:r>
            <a:r>
              <a:rPr lang="en-US" dirty="0" smtClean="0">
                <a:latin typeface="Times New Roman" pitchFamily="18" charset="0"/>
              </a:rPr>
              <a:t>mottled appearance of multiple conflicting charges (as you can see near the bottom of this molecule), while preserving large regions of uniform value.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74755"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Like this</a:t>
            </a:r>
            <a:r>
              <a:rPr lang="en-US" dirty="0" smtClean="0">
                <a:latin typeface="Times New Roman" pitchFamily="18" charset="0"/>
              </a:rPr>
              <a:t>. Notice</a:t>
            </a:r>
            <a:r>
              <a:rPr lang="en-US" baseline="0" dirty="0" smtClean="0">
                <a:latin typeface="Times New Roman" pitchFamily="18" charset="0"/>
              </a:rPr>
              <a:t> that the blue region at the top has become more prominent, which is good since this protein binds to RNA, which is mostly negative, and it’s been hypothesized by some of our collaborators that the way it does that is by winding itself around the crevice.</a:t>
            </a:r>
            <a:endParaRPr lang="en-US" dirty="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76803" name="Rectangle 2"/>
          <p:cNvSpPr txBox="1">
            <a:spLocks noGrp="1" noChangeArrowheads="1"/>
          </p:cNvSpPr>
          <p:nvPr>
            <p:ph type="body" idx="1"/>
          </p:nvPr>
        </p:nvSpPr>
        <p:spPr>
          <a:xfrm>
            <a:off x="685800" y="4343400"/>
            <a:ext cx="5486400" cy="4024313"/>
          </a:xfrm>
          <a:noFill/>
          <a:ln/>
        </p:spPr>
        <p:txBody>
          <a:bodyPr wrap="none" anchor="ctr"/>
          <a:lstStyle/>
          <a:p>
            <a:r>
              <a:rPr lang="en-US" smtClean="0">
                <a:latin typeface="Times New Roman" pitchFamily="18" charset="0"/>
              </a:rPr>
              <a:t>To get there, we could use a standard blurring technique, like the gaussian filter we apply here. But this would tend to smear the values out, which is counter to our goal of preserving distinct regions.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0" y="695325"/>
            <a:ext cx="1588" cy="1588"/>
          </a:xfrm>
          <a:prstGeom prst="rect">
            <a:avLst/>
          </a:prstGeom>
          <a:solidFill>
            <a:srgbClr val="FFFFFF"/>
          </a:solidFill>
          <a:ln>
            <a:solidFill>
              <a:srgbClr val="000000"/>
            </a:solidFill>
            <a:miter lim="800000"/>
            <a:headEnd/>
            <a:tailEnd/>
          </a:ln>
        </p:spPr>
      </p:sp>
      <p:sp>
        <p:nvSpPr>
          <p:cNvPr id="92162" name="Rectangle 2"/>
          <p:cNvSpPr txBox="1">
            <a:spLocks noGrp="1" noChangeArrowheads="1"/>
          </p:cNvSpPr>
          <p:nvPr>
            <p:ph type="body" idx="1"/>
          </p:nvPr>
        </p:nvSpPr>
        <p:spPr bwMode="auto">
          <a:xfrm>
            <a:off x="685800" y="4343400"/>
            <a:ext cx="5486400" cy="4024313"/>
          </a:xfrm>
          <a:prstGeom prst="rect">
            <a:avLst/>
          </a:prstGeom>
          <a:noFill/>
          <a:ln>
            <a:round/>
            <a:headEnd/>
            <a:tailEnd/>
          </a:ln>
        </p:spPr>
        <p:txBody>
          <a:bodyPr wrap="none" anchor="ctr"/>
          <a:lstStyle/>
          <a:p>
            <a:r>
              <a:rPr lang="en-US" dirty="0" smtClean="0"/>
              <a:t>Instead, we use a variation on a bilateral filter, which </a:t>
            </a:r>
            <a:r>
              <a:rPr lang="en-US" dirty="0" err="1" smtClean="0"/>
              <a:t>smooths</a:t>
            </a:r>
            <a:r>
              <a:rPr lang="en-US" dirty="0" smtClean="0"/>
              <a:t> an image by taking into account both distance and value difference when averaging neighboring pixels. Here, it's applied to the noisy image on the left…</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0" y="695325"/>
            <a:ext cx="1588" cy="1588"/>
          </a:xfrm>
          <a:prstGeom prst="rect">
            <a:avLst/>
          </a:prstGeom>
          <a:solidFill>
            <a:srgbClr val="FFFFFF"/>
          </a:solidFill>
          <a:ln>
            <a:solidFill>
              <a:srgbClr val="000000"/>
            </a:solidFill>
            <a:miter lim="800000"/>
            <a:headEnd/>
            <a:tailEnd/>
          </a:ln>
        </p:spPr>
      </p:sp>
      <p:sp>
        <p:nvSpPr>
          <p:cNvPr id="93186" name="Rectangle 2"/>
          <p:cNvSpPr txBox="1">
            <a:spLocks noGrp="1" noChangeArrowheads="1"/>
          </p:cNvSpPr>
          <p:nvPr>
            <p:ph type="body" idx="1"/>
          </p:nvPr>
        </p:nvSpPr>
        <p:spPr bwMode="auto">
          <a:xfrm>
            <a:off x="685800" y="4343400"/>
            <a:ext cx="5486400" cy="4024313"/>
          </a:xfrm>
          <a:prstGeom prst="rect">
            <a:avLst/>
          </a:prstGeom>
          <a:noFill/>
          <a:ln>
            <a:round/>
            <a:headEnd/>
            <a:tailEnd/>
          </a:ln>
        </p:spPr>
        <p:txBody>
          <a:bodyPr wrap="none" anchor="ctr"/>
          <a:lstStyle/>
          <a:p>
            <a:r>
              <a:rPr lang="en-US" dirty="0" smtClean="0"/>
              <a:t>…producing smooth regions with sharp, well-defined boundaries in the image on the right.</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82947"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Now, we operate on a mesh, which can be thought of as an graph. But the same principles apply. </a:t>
            </a:r>
          </a:p>
          <a:p>
            <a:endParaRPr lang="en-US" dirty="0" smtClean="0">
              <a:latin typeface="Times New Roman" pitchFamily="18" charset="0"/>
            </a:endParaRPr>
          </a:p>
          <a:p>
            <a:r>
              <a:rPr lang="en-US" dirty="0" smtClean="0">
                <a:latin typeface="Times New Roman" pitchFamily="18" charset="0"/>
              </a:rPr>
              <a:t>A slight</a:t>
            </a:r>
            <a:r>
              <a:rPr lang="en-US" baseline="0" dirty="0" smtClean="0">
                <a:latin typeface="Times New Roman" pitchFamily="18" charset="0"/>
              </a:rPr>
              <a:t> difference is that the standard bilateral filter operates on all pairs of pixels in an image. We could have done the same thing on the mesh, but we found that in practice by instead averaging only the immediate neighbors, and iterating until convergence, we could produce a similar result faster.</a:t>
            </a:r>
            <a:endParaRPr lang="en-US" dirty="0"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84995"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Next, we smooth the geometry of the mesh</a:t>
            </a:r>
            <a:r>
              <a:rPr lang="en-US" baseline="0" dirty="0" smtClean="0">
                <a:latin typeface="Times New Roman" pitchFamily="18" charset="0"/>
              </a:rPr>
              <a:t> to remove small details.</a:t>
            </a:r>
            <a:endParaRPr lang="en-US" dirty="0"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0" y="695325"/>
            <a:ext cx="1588" cy="1588"/>
          </a:xfrm>
          <a:prstGeom prst="rect">
            <a:avLst/>
          </a:prstGeom>
          <a:solidFill>
            <a:srgbClr val="FFFFFF"/>
          </a:solidFill>
          <a:ln>
            <a:solidFill>
              <a:srgbClr val="000000"/>
            </a:solidFill>
            <a:miter lim="800000"/>
            <a:headEnd/>
            <a:tailEnd/>
          </a:ln>
        </p:spPr>
      </p:sp>
      <p:sp>
        <p:nvSpPr>
          <p:cNvPr id="96258" name="Rectangle 2"/>
          <p:cNvSpPr txBox="1">
            <a:spLocks noGrp="1" noChangeArrowheads="1"/>
          </p:cNvSpPr>
          <p:nvPr>
            <p:ph type="body" idx="1"/>
          </p:nvPr>
        </p:nvSpPr>
        <p:spPr bwMode="auto">
          <a:xfrm>
            <a:off x="685800" y="4343400"/>
            <a:ext cx="5486400" cy="4024313"/>
          </a:xfrm>
          <a:prstGeom prst="rect">
            <a:avLst/>
          </a:prstGeom>
          <a:noFill/>
          <a:ln>
            <a:round/>
            <a:headEnd/>
            <a:tailEnd/>
          </a:ln>
        </p:spPr>
        <p:txBody>
          <a:bodyPr wrap="none" anchor="ctr"/>
          <a:lstStyle/>
          <a:p>
            <a:r>
              <a:rPr lang="en-US" dirty="0" err="1" smtClean="0"/>
              <a:t>Taubin</a:t>
            </a:r>
            <a:r>
              <a:rPr lang="en-US" dirty="0" smtClean="0"/>
              <a:t> smoothing is a fast, well known method for smoothing meshes that operates in two passes. </a:t>
            </a:r>
          </a:p>
          <a:p>
            <a:endParaRPr lang="en-US" dirty="0" smtClean="0"/>
          </a:p>
          <a:p>
            <a:r>
              <a:rPr lang="en-US" dirty="0" smtClean="0"/>
              <a:t>The first pass replaces each vertex with a weighted average of the positions of its nearby points, which tends to contract the mesh. </a:t>
            </a:r>
          </a:p>
          <a:p>
            <a:endParaRPr lang="en-US" dirty="0" smtClean="0"/>
          </a:p>
          <a:p>
            <a:r>
              <a:rPr lang="en-US" dirty="0" smtClean="0"/>
              <a:t>The second pass counteracts this contraction. So </a:t>
            </a:r>
            <a:r>
              <a:rPr lang="en-US" dirty="0" err="1" smtClean="0"/>
              <a:t>Taubin</a:t>
            </a:r>
            <a:r>
              <a:rPr lang="en-US" dirty="0" smtClean="0"/>
              <a:t> is volume preserving, and since it operates locally, it's also fast.</a:t>
            </a:r>
          </a:p>
          <a:p>
            <a:endParaRPr lang="en-US" dirty="0" smtClean="0"/>
          </a:p>
          <a:p>
            <a:r>
              <a:rPr lang="en-US" dirty="0" smtClean="0"/>
              <a:t>But unfortunately, its results are not smooth enough.</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89091" name="Rectangle 2"/>
          <p:cNvSpPr txBox="1">
            <a:spLocks noGrp="1" noChangeArrowheads="1"/>
          </p:cNvSpPr>
          <p:nvPr>
            <p:ph type="body" idx="1"/>
          </p:nvPr>
        </p:nvSpPr>
        <p:spPr>
          <a:xfrm>
            <a:off x="685800" y="4343400"/>
            <a:ext cx="5486400" cy="4024313"/>
          </a:xfrm>
          <a:noFill/>
          <a:ln/>
        </p:spPr>
        <p:txBody>
          <a:bodyPr wrap="none" anchor="ctr"/>
          <a:lstStyle/>
          <a:p>
            <a:r>
              <a:rPr lang="en-US" smtClean="0">
                <a:latin typeface="Times New Roman" pitchFamily="18" charset="0"/>
              </a:rPr>
              <a:t>Here, the good news is that our Taubin filter smooths out small features. The bad news is that because of how it contracts the surface, mid-sized features remain that still exhibit objectionable curvature (are pointy).  And that will get in the way when we later want to apply decals.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dirty="0" smtClean="0">
                <a:latin typeface="Times New Roman" pitchFamily="18" charset="0"/>
              </a:rPr>
              <a:t>Depicted here is a traditional way of looking at the surface of a protein. You'll note a number of the</a:t>
            </a:r>
            <a:r>
              <a:rPr lang="en-US" baseline="0" dirty="0" smtClean="0">
                <a:latin typeface="Times New Roman" pitchFamily="18" charset="0"/>
              </a:rPr>
              <a:t> features I mentioned are drawn</a:t>
            </a:r>
            <a:r>
              <a:rPr lang="en-US" dirty="0" smtClean="0">
                <a:latin typeface="Times New Roman" pitchFamily="18" charset="0"/>
              </a:rPr>
              <a:t>. The geometry itself denotes the region where water can't get in, and represents this protein's "interface".</a:t>
            </a:r>
          </a:p>
          <a:p>
            <a:endParaRPr lang="en-US" dirty="0" smtClean="0"/>
          </a:p>
          <a:p>
            <a:r>
              <a:rPr lang="en-US" dirty="0" smtClean="0"/>
              <a:t>The underlying charge field generated by its atoms are sampled onto this surface, with blue denoting a positive charge, red negative and white neutral. And the yellow atoms show known binding partners.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97283" name="Rectangle 2"/>
          <p:cNvSpPr txBox="1">
            <a:spLocks noGrp="1" noChangeArrowheads="1"/>
          </p:cNvSpPr>
          <p:nvPr>
            <p:ph type="body" idx="1"/>
          </p:nvPr>
        </p:nvSpPr>
        <p:spPr>
          <a:xfrm>
            <a:off x="685800" y="4343400"/>
            <a:ext cx="5486400" cy="4024313"/>
          </a:xfrm>
          <a:noFill/>
          <a:ln/>
        </p:spPr>
        <p:txBody>
          <a:bodyPr wrap="none" anchor="ctr"/>
          <a:lstStyle/>
          <a:p>
            <a:r>
              <a:rPr lang="en-US" smtClean="0">
                <a:latin typeface="Times New Roman" pitchFamily="18" charset="0"/>
              </a:rPr>
              <a:t>So we perform an extra pass to address these specifically.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99331" name="Rectangle 2"/>
          <p:cNvSpPr txBox="1">
            <a:spLocks noGrp="1" noChangeArrowheads="1"/>
          </p:cNvSpPr>
          <p:nvPr>
            <p:ph type="body" idx="1"/>
          </p:nvPr>
        </p:nvSpPr>
        <p:spPr>
          <a:xfrm>
            <a:off x="685800" y="4343400"/>
            <a:ext cx="5486400" cy="4024313"/>
          </a:xfrm>
          <a:noFill/>
          <a:ln/>
        </p:spPr>
        <p:txBody>
          <a:bodyPr wrap="none" anchor="ctr"/>
          <a:lstStyle/>
          <a:p>
            <a:r>
              <a:rPr lang="en-US" smtClean="0">
                <a:latin typeface="Times New Roman" pitchFamily="18" charset="0"/>
              </a:rPr>
              <a:t>Here, we've highlighted a percentage of the vertices of highest curvature </a:t>
            </a:r>
          </a:p>
          <a:p>
            <a:endParaRPr lang="en-US" smtClean="0">
              <a:latin typeface="Times New Roman" pitchFamily="18" charset="0"/>
            </a:endParaRPr>
          </a:p>
          <a:p>
            <a:r>
              <a:rPr lang="en-US" smtClean="0">
                <a:latin typeface="Times New Roman" pitchFamily="18" charset="0"/>
              </a:rPr>
              <a:t>(TRANSITION). </a:t>
            </a:r>
          </a:p>
          <a:p>
            <a:endParaRPr lang="en-US" smtClean="0">
              <a:latin typeface="Times New Roman" pitchFamily="18" charset="0"/>
            </a:endParaRPr>
          </a:p>
          <a:p>
            <a:r>
              <a:rPr lang="en-US" smtClean="0">
                <a:latin typeface="Times New Roman" pitchFamily="18" charset="0"/>
              </a:rPr>
              <a:t>We expand each point to a circular region </a:t>
            </a:r>
          </a:p>
          <a:p>
            <a:endParaRPr lang="en-US" smtClean="0">
              <a:latin typeface="Times New Roman" pitchFamily="18" charset="0"/>
            </a:endParaRPr>
          </a:p>
          <a:p>
            <a:r>
              <a:rPr lang="en-US" smtClean="0">
                <a:latin typeface="Times New Roman" pitchFamily="18" charset="0"/>
              </a:rPr>
              <a:t>(TRANSITION) </a:t>
            </a:r>
          </a:p>
          <a:p>
            <a:endParaRPr lang="en-US" smtClean="0">
              <a:latin typeface="Times New Roman" pitchFamily="18" charset="0"/>
            </a:endParaRPr>
          </a:p>
          <a:p>
            <a:r>
              <a:rPr lang="en-US" smtClean="0">
                <a:latin typeface="Times New Roman" pitchFamily="18" charset="0"/>
              </a:rPr>
              <a:t>and then remove all but a few of the vertices from within that region by edge collapse, taking care to </a:t>
            </a:r>
          </a:p>
          <a:p>
            <a:r>
              <a:rPr lang="en-US" smtClean="0">
                <a:latin typeface="Times New Roman" pitchFamily="18" charset="0"/>
              </a:rPr>
              <a:t>avoid triangle flips.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01379"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Here's the result, in the center. On the right, the same model after we've applied decals</a:t>
            </a:r>
            <a:r>
              <a:rPr lang="en-US" baseline="0" dirty="0" smtClean="0">
                <a:latin typeface="Times New Roman" pitchFamily="18" charset="0"/>
              </a:rPr>
              <a:t> at the places where we’ve removed small details.</a:t>
            </a:r>
            <a:endParaRPr lang="en-US" dirty="0"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03427" name="Rectangle 2"/>
          <p:cNvSpPr txBox="1">
            <a:spLocks noGrp="1" noChangeArrowheads="1"/>
          </p:cNvSpPr>
          <p:nvPr>
            <p:ph type="body" idx="1"/>
          </p:nvPr>
        </p:nvSpPr>
        <p:spPr>
          <a:xfrm>
            <a:off x="685800" y="4343400"/>
            <a:ext cx="5486400" cy="4024313"/>
          </a:xfrm>
          <a:noFill/>
          <a:ln/>
        </p:spPr>
        <p:txBody>
          <a:bodyPr wrap="none" anchor="ctr"/>
          <a:lstStyle/>
          <a:p>
            <a:r>
              <a:rPr lang="en-US" smtClean="0">
                <a:latin typeface="Times New Roman" pitchFamily="18" charset="0"/>
              </a:rPr>
              <a:t>In our last step, we apply decals.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p:sp>
      <p:sp>
        <p:nvSpPr>
          <p:cNvPr id="107522" name="Notes Placeholder 2"/>
          <p:cNvSpPr>
            <a:spLocks noGrp="1"/>
          </p:cNvSpPr>
          <p:nvPr>
            <p:ph type="body" idx="1"/>
          </p:nvPr>
        </p:nvSpPr>
        <p:spPr>
          <a:noFill/>
          <a:ln/>
        </p:spPr>
        <p:txBody>
          <a:bodyPr/>
          <a:lstStyle/>
          <a:p>
            <a:r>
              <a:rPr lang="en-US" smtClean="0">
                <a:latin typeface="Times New Roman" pitchFamily="18" charset="0"/>
              </a:rPr>
              <a:t>In order to decal, we first need to parameterize our surface.</a:t>
            </a:r>
          </a:p>
          <a:p>
            <a:endParaRPr lang="en-US" smtClean="0">
              <a:latin typeface="Times New Roman" pitchFamily="18" charset="0"/>
            </a:endParaRPr>
          </a:p>
          <a:p>
            <a:r>
              <a:rPr lang="en-US" smtClean="0">
                <a:latin typeface="Times New Roman" pitchFamily="18" charset="0"/>
              </a:rPr>
              <a:t>Parameterization is the process of taking a piece of surface and mapping it to a 2D plane. Intuitively, this is like taking a flat sticker and applying it to the surface…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1" name="Rectangle 1"/>
          <p:cNvSpPr txBox="1">
            <a:spLocks noGrp="1" noRot="1" noChangeAspect="1" noChangeArrowheads="1"/>
          </p:cNvSpPr>
          <p:nvPr>
            <p:ph type="sldImg"/>
          </p:nvPr>
        </p:nvSpPr>
        <p:spPr bwMode="auto">
          <a:xfrm>
            <a:off x="0" y="695325"/>
            <a:ext cx="1588" cy="1588"/>
          </a:xfrm>
          <a:prstGeom prst="rect">
            <a:avLst/>
          </a:prstGeom>
          <a:solidFill>
            <a:srgbClr val="FFFFFF"/>
          </a:solidFill>
          <a:ln>
            <a:solidFill>
              <a:srgbClr val="000000"/>
            </a:solidFill>
            <a:miter lim="800000"/>
            <a:headEnd/>
            <a:tailEnd/>
          </a:ln>
        </p:spPr>
      </p:sp>
      <p:sp>
        <p:nvSpPr>
          <p:cNvPr id="107522" name="Rectangle 2"/>
          <p:cNvSpPr txBox="1">
            <a:spLocks noGrp="1" noChangeArrowheads="1"/>
          </p:cNvSpPr>
          <p:nvPr>
            <p:ph type="body" idx="1"/>
          </p:nvPr>
        </p:nvSpPr>
        <p:spPr bwMode="auto">
          <a:xfrm>
            <a:off x="685800" y="4343400"/>
            <a:ext cx="5486400" cy="4024313"/>
          </a:xfrm>
          <a:prstGeom prst="rect">
            <a:avLst/>
          </a:prstGeom>
          <a:noFill/>
          <a:ln>
            <a:round/>
            <a:headEnd/>
            <a:tailEnd/>
          </a:ln>
        </p:spPr>
        <p:txBody>
          <a:bodyPr wrap="none" anchor="ctr"/>
          <a:lstStyle/>
          <a:p>
            <a:r>
              <a:rPr lang="en-US" dirty="0" smtClean="0"/>
              <a:t>There</a:t>
            </a:r>
            <a:r>
              <a:rPr lang="en-US" baseline="0" dirty="0" smtClean="0"/>
              <a:t> are a lot of different ways to parameterize a surface. We chose discrete exponential maps because they are very fast, since they greedily build a parameterization.</a:t>
            </a:r>
          </a:p>
          <a:p>
            <a:endParaRPr lang="en-US" dirty="0" smtClean="0"/>
          </a:p>
          <a:p>
            <a:r>
              <a:rPr lang="en-US" dirty="0" smtClean="0"/>
              <a:t>Because our surfaces are smooth, and also because our sites are usually local (or can be if we split them up), we don’t need to worry much their</a:t>
            </a:r>
            <a:r>
              <a:rPr lang="en-US" baseline="0" dirty="0" smtClean="0"/>
              <a:t> disadvantages, which are that they don’t have any strong guarantees about </a:t>
            </a:r>
            <a:r>
              <a:rPr lang="en-US" baseline="0" dirty="0" err="1" smtClean="0"/>
              <a:t>conformality</a:t>
            </a:r>
            <a:r>
              <a:rPr lang="en-US" baseline="0" dirty="0" smtClean="0"/>
              <a:t>, so they don’t work particularly well for large regions.</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13667" name="Rectangle 2"/>
          <p:cNvSpPr txBox="1">
            <a:spLocks noGrp="1" noChangeArrowheads="1"/>
          </p:cNvSpPr>
          <p:nvPr>
            <p:ph type="body" idx="1"/>
          </p:nvPr>
        </p:nvSpPr>
        <p:spPr>
          <a:xfrm>
            <a:off x="685800" y="4343400"/>
            <a:ext cx="5486400" cy="4024313"/>
          </a:xfrm>
          <a:noFill/>
          <a:ln/>
        </p:spPr>
        <p:txBody>
          <a:bodyPr wrap="none" anchor="ctr"/>
          <a:lstStyle/>
          <a:p>
            <a:r>
              <a:rPr lang="en-US" smtClean="0">
                <a:latin typeface="Times New Roman" pitchFamily="18" charset="0"/>
              </a:rPr>
              <a:t>Some patches, such as hydrogen donating sites, have as their locations one single vertex. These can be represented as small, symbolic stickers.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15715" name="Rectangle 2"/>
          <p:cNvSpPr txBox="1">
            <a:spLocks noGrp="1" noChangeArrowheads="1"/>
          </p:cNvSpPr>
          <p:nvPr>
            <p:ph type="body" idx="1"/>
          </p:nvPr>
        </p:nvSpPr>
        <p:spPr>
          <a:xfrm>
            <a:off x="685800" y="4343400"/>
            <a:ext cx="5486400" cy="4024313"/>
          </a:xfrm>
          <a:noFill/>
          <a:ln/>
        </p:spPr>
        <p:txBody>
          <a:bodyPr wrap="none" anchor="ctr"/>
          <a:lstStyle/>
          <a:p>
            <a:r>
              <a:rPr lang="en-US" smtClean="0">
                <a:latin typeface="Times New Roman" pitchFamily="18" charset="0"/>
              </a:rPr>
              <a:t>Others are formed from sets of vertices.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17763" name="Rectangle 2"/>
          <p:cNvSpPr txBox="1">
            <a:spLocks noGrp="1" noChangeArrowheads="1"/>
          </p:cNvSpPr>
          <p:nvPr>
            <p:ph type="body" idx="1"/>
          </p:nvPr>
        </p:nvSpPr>
        <p:spPr>
          <a:xfrm>
            <a:off x="685800" y="4343400"/>
            <a:ext cx="5486400" cy="4024313"/>
          </a:xfrm>
          <a:noFill/>
          <a:ln/>
        </p:spPr>
        <p:txBody>
          <a:bodyPr wrap="none" anchor="ctr"/>
          <a:lstStyle/>
          <a:p>
            <a:r>
              <a:rPr lang="en-US" smtClean="0">
                <a:latin typeface="Times New Roman" pitchFamily="18" charset="0"/>
              </a:rPr>
              <a:t>For these, we stroke the boundary...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19811"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Here’s the same thing with the points removed.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rPr>
              <a:t>Unfortunately, when conveyed</a:t>
            </a:r>
            <a:r>
              <a:rPr lang="en-US" baseline="0" dirty="0" smtClean="0">
                <a:latin typeface="Times New Roman" pitchFamily="18" charset="0"/>
              </a:rPr>
              <a:t> in this way, especially in the static shot here, it’s hard to comprehend all of these things. The surface is too complex, with high frequency detail both in its underlying geometry, as well as in the surface charge field. Further, it’s hard to tell which portions of surface interact with the ligands.</a:t>
            </a:r>
          </a:p>
          <a:p>
            <a:endParaRPr lang="en-US" baseline="0" dirty="0" smtClean="0">
              <a:latin typeface="Times New Roman" pitchFamily="18" charset="0"/>
            </a:endParaRPr>
          </a:p>
          <a:p>
            <a:r>
              <a:rPr lang="en-US" baseline="0" dirty="0" smtClean="0">
                <a:latin typeface="Times New Roman" pitchFamily="18" charset="0"/>
              </a:rPr>
              <a:t>If you have especially good eyes, you might notice that there’s a hole going through this protein. But I couldn’t. And I bet you can’t either.</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21859"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Then we apply a few iterations</a:t>
            </a:r>
            <a:r>
              <a:rPr lang="en-US" baseline="0" dirty="0" smtClean="0">
                <a:latin typeface="Times New Roman" pitchFamily="18" charset="0"/>
              </a:rPr>
              <a:t> of loop smoothing in </a:t>
            </a:r>
            <a:r>
              <a:rPr lang="en-US" dirty="0" smtClean="0">
                <a:latin typeface="Times New Roman" pitchFamily="18" charset="0"/>
              </a:rPr>
              <a:t>parameter space...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23907"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And finally texture the interior region. Here's the</a:t>
            </a:r>
            <a:r>
              <a:rPr lang="en-US" baseline="0" dirty="0" smtClean="0">
                <a:latin typeface="Times New Roman" pitchFamily="18" charset="0"/>
              </a:rPr>
              <a:t> results before and after smoothing, s</a:t>
            </a:r>
            <a:r>
              <a:rPr lang="en-US" dirty="0" smtClean="0">
                <a:latin typeface="Times New Roman" pitchFamily="18" charset="0"/>
              </a:rPr>
              <a:t>ide by side. One major</a:t>
            </a:r>
            <a:r>
              <a:rPr lang="en-US" baseline="0" dirty="0" smtClean="0">
                <a:latin typeface="Times New Roman" pitchFamily="18" charset="0"/>
              </a:rPr>
              <a:t> advantage of this type of smoothing, besides looking better, is that we are no longer constrained by mesh construction, so we can subtly suggest the approximate nature of the underlying data.</a:t>
            </a:r>
            <a:endParaRPr lang="en-US" dirty="0"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25955"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Penicillin</a:t>
            </a:r>
            <a:r>
              <a:rPr lang="en-US" baseline="0" dirty="0" smtClean="0">
                <a:latin typeface="Times New Roman" pitchFamily="18" charset="0"/>
              </a:rPr>
              <a:t> </a:t>
            </a:r>
            <a:r>
              <a:rPr lang="en-US" baseline="0" dirty="0" err="1" smtClean="0">
                <a:latin typeface="Times New Roman" pitchFamily="18" charset="0"/>
              </a:rPr>
              <a:t>Acylase</a:t>
            </a:r>
            <a:r>
              <a:rPr lang="en-US" baseline="0" dirty="0" smtClean="0">
                <a:latin typeface="Times New Roman" pitchFamily="18" charset="0"/>
              </a:rPr>
              <a:t> laced with </a:t>
            </a:r>
            <a:r>
              <a:rPr lang="en-US" dirty="0" err="1" smtClean="0">
                <a:latin typeface="Times New Roman" pitchFamily="18" charset="0"/>
              </a:rPr>
              <a:t>Nitrophyl</a:t>
            </a:r>
            <a:r>
              <a:rPr lang="en-US" dirty="0" smtClean="0">
                <a:latin typeface="Times New Roman" pitchFamily="18" charset="0"/>
              </a:rPr>
              <a:t>-acetic</a:t>
            </a:r>
            <a:r>
              <a:rPr lang="en-US" baseline="0" dirty="0" smtClean="0">
                <a:latin typeface="Times New Roman" pitchFamily="18" charset="0"/>
              </a:rPr>
              <a:t> acid</a:t>
            </a:r>
            <a:endParaRPr lang="en-US" dirty="0"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28003"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Highlight overlapping regions</a:t>
            </a:r>
            <a:endParaRPr lang="en-US" dirty="0"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28003"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Glutathione</a:t>
            </a:r>
            <a:r>
              <a:rPr lang="en-US" baseline="0" dirty="0" smtClean="0">
                <a:latin typeface="Times New Roman" pitchFamily="18" charset="0"/>
              </a:rPr>
              <a:t> S-</a:t>
            </a:r>
            <a:r>
              <a:rPr lang="en-US" baseline="0" dirty="0" err="1" smtClean="0">
                <a:latin typeface="Times New Roman" pitchFamily="18" charset="0"/>
              </a:rPr>
              <a:t>transferase</a:t>
            </a:r>
            <a:r>
              <a:rPr lang="en-US" baseline="0" dirty="0" smtClean="0">
                <a:latin typeface="Times New Roman" pitchFamily="18" charset="0"/>
              </a:rPr>
              <a:t>  </a:t>
            </a:r>
            <a:r>
              <a:rPr lang="en-US" baseline="0" dirty="0" err="1" smtClean="0">
                <a:latin typeface="Times New Roman" pitchFamily="18" charset="0"/>
              </a:rPr>
              <a:t>complexed</a:t>
            </a:r>
            <a:r>
              <a:rPr lang="en-US" baseline="0" dirty="0" smtClean="0">
                <a:latin typeface="Times New Roman" pitchFamily="18" charset="0"/>
              </a:rPr>
              <a:t> with glutathione</a:t>
            </a:r>
            <a:endParaRPr lang="en-US"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Inherent </a:t>
            </a:r>
            <a:r>
              <a:rPr lang="en-US" dirty="0" smtClean="0">
                <a:latin typeface="Times New Roman" pitchFamily="18" charset="0"/>
              </a:rPr>
              <a:t>symmetry…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30051" name="Rectangle 2"/>
          <p:cNvSpPr txBox="1">
            <a:spLocks noGrp="1" noChangeArrowheads="1"/>
          </p:cNvSpPr>
          <p:nvPr>
            <p:ph type="body" idx="1"/>
          </p:nvPr>
        </p:nvSpPr>
        <p:spPr>
          <a:xfrm>
            <a:off x="685800" y="4343400"/>
            <a:ext cx="5486400" cy="4024313"/>
          </a:xfrm>
          <a:noFill/>
          <a:ln/>
        </p:spPr>
        <p:txBody>
          <a:bodyPr wrap="none" anchor="ctr"/>
          <a:lstStyle/>
          <a:p>
            <a:r>
              <a:rPr lang="en-US" dirty="0" err="1" smtClean="0">
                <a:latin typeface="Times New Roman" pitchFamily="18" charset="0"/>
              </a:rPr>
              <a:t>Adenylate</a:t>
            </a:r>
            <a:r>
              <a:rPr lang="en-US" dirty="0" smtClean="0">
                <a:latin typeface="Times New Roman" pitchFamily="18" charset="0"/>
              </a:rPr>
              <a:t> </a:t>
            </a:r>
            <a:r>
              <a:rPr lang="en-US" dirty="0" err="1" smtClean="0">
                <a:latin typeface="Times New Roman" pitchFamily="18" charset="0"/>
              </a:rPr>
              <a:t>kinase</a:t>
            </a:r>
            <a:r>
              <a:rPr lang="en-US" baseline="0" dirty="0" smtClean="0">
                <a:latin typeface="Times New Roman" pitchFamily="18" charset="0"/>
              </a:rPr>
              <a:t> with bound AMP</a:t>
            </a:r>
            <a:endParaRPr lang="en-US" dirty="0"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I’ve shown you the benefits</a:t>
            </a:r>
            <a:r>
              <a:rPr lang="en-US" baseline="0" dirty="0" smtClean="0"/>
              <a:t> of our technique, I should mention where our current implementation fails, some of which are active areas of research…</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152579" name="Rectangle 2"/>
          <p:cNvSpPr txBox="1">
            <a:spLocks noGrp="1" noChangeArrowheads="1"/>
          </p:cNvSpPr>
          <p:nvPr>
            <p:ph type="body" idx="1"/>
          </p:nvPr>
        </p:nvSpPr>
        <p:spPr>
          <a:xfrm>
            <a:off x="685800" y="4343400"/>
            <a:ext cx="5486400" cy="4024313"/>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ln>
        </p:spPr>
      </p:sp>
      <p:sp>
        <p:nvSpPr>
          <p:cNvPr id="37891" name="Rectangle 2"/>
          <p:cNvSpPr txBox="1">
            <a:spLocks noGrp="1" noChangeArrowheads="1"/>
          </p:cNvSpPr>
          <p:nvPr>
            <p:ph type="body" idx="1"/>
          </p:nvPr>
        </p:nvSpPr>
        <p:spPr>
          <a:xfrm>
            <a:off x="685800" y="4343400"/>
            <a:ext cx="5486400" cy="3513138"/>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41987"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So</a:t>
            </a:r>
            <a:r>
              <a:rPr lang="en-US" baseline="0" dirty="0" smtClean="0">
                <a:latin typeface="Times New Roman" pitchFamily="18" charset="0"/>
              </a:rPr>
              <a:t> w</a:t>
            </a:r>
            <a:r>
              <a:rPr lang="en-US" dirty="0" smtClean="0">
                <a:latin typeface="Times New Roman" pitchFamily="18" charset="0"/>
              </a:rPr>
              <a:t>e introduce "Abstracted Molecular Surfaces" as a tool to help overcome these issues. These</a:t>
            </a:r>
            <a:r>
              <a:rPr lang="en-US" baseline="0" dirty="0" smtClean="0">
                <a:latin typeface="Times New Roman" pitchFamily="18" charset="0"/>
              </a:rPr>
              <a:t> abstractions convey the big picture, removing details that might otherwise get in the way.</a:t>
            </a:r>
            <a:endParaRPr lang="en-US" dirty="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41987"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So you can now clear</a:t>
            </a:r>
            <a:r>
              <a:rPr lang="en-US" baseline="0" dirty="0" smtClean="0">
                <a:latin typeface="Times New Roman" pitchFamily="18" charset="0"/>
              </a:rPr>
              <a:t>ly see the hole, which is important, since this protein acts to shuttle molecules across a membrane, and that’s where they go.</a:t>
            </a:r>
          </a:p>
          <a:p>
            <a:endParaRPr lang="en-US" baseline="0" dirty="0" smtClean="0">
              <a:latin typeface="Times New Roman" pitchFamily="18" charset="0"/>
            </a:endParaRPr>
          </a:p>
          <a:p>
            <a:r>
              <a:rPr lang="en-US" baseline="0" dirty="0" smtClean="0">
                <a:latin typeface="Times New Roman" pitchFamily="18" charset="0"/>
              </a:rPr>
              <a:t>We’ve also highlighted regions in yellow </a:t>
            </a:r>
            <a:r>
              <a:rPr lang="en-US" baseline="0" dirty="0" smtClean="0">
                <a:latin typeface="Times New Roman" pitchFamily="18" charset="0"/>
              </a:rPr>
              <a:t>where each </a:t>
            </a:r>
            <a:r>
              <a:rPr lang="en-US" baseline="0" dirty="0" smtClean="0">
                <a:latin typeface="Times New Roman" pitchFamily="18" charset="0"/>
              </a:rPr>
              <a:t>ligand binds to the surface of the protein. So we can actually remove them entirely and still get a picture of what areas of the surface have known, meaningful interaction with the outside world.</a:t>
            </a:r>
            <a:endParaRPr lang="en-US" dirty="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txBox="1">
            <a:spLocks noGrp="1" noRot="1" noChangeAspect="1" noChangeArrowheads="1"/>
          </p:cNvSpPr>
          <p:nvPr>
            <p:ph type="sldImg"/>
          </p:nvPr>
        </p:nvSpPr>
        <p:spPr>
          <a:xfrm>
            <a:off x="0" y="695325"/>
            <a:ext cx="1588" cy="1588"/>
          </a:xfrm>
          <a:solidFill>
            <a:srgbClr val="FFFFFF"/>
          </a:solidFill>
          <a:ln>
            <a:solidFill>
              <a:srgbClr val="000000"/>
            </a:solidFill>
            <a:miter lim="800000"/>
          </a:ln>
        </p:spPr>
      </p:sp>
      <p:sp>
        <p:nvSpPr>
          <p:cNvPr id="44035" name="Rectangle 2"/>
          <p:cNvSpPr txBox="1">
            <a:spLocks noGrp="1" noChangeArrowheads="1"/>
          </p:cNvSpPr>
          <p:nvPr>
            <p:ph type="body" idx="1"/>
          </p:nvPr>
        </p:nvSpPr>
        <p:spPr>
          <a:xfrm>
            <a:off x="685800" y="4343400"/>
            <a:ext cx="5486400" cy="4024313"/>
          </a:xfrm>
          <a:noFill/>
          <a:ln/>
        </p:spPr>
        <p:txBody>
          <a:bodyPr wrap="none" anchor="ctr"/>
          <a:lstStyle/>
          <a:p>
            <a:r>
              <a:rPr lang="en-US" dirty="0" smtClean="0">
                <a:latin typeface="Times New Roman" pitchFamily="18" charset="0"/>
              </a:rPr>
              <a:t>Before I go to far into</a:t>
            </a:r>
            <a:r>
              <a:rPr lang="en-US" baseline="0" dirty="0" smtClean="0">
                <a:latin typeface="Times New Roman" pitchFamily="18" charset="0"/>
              </a:rPr>
              <a:t> describing our method, let me tell you what we leave to others. We take as input into system a geometric surface, which is constructed from underlying data using off-the-shelf software.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ln>
        </p:spPr>
      </p:sp>
      <p:sp>
        <p:nvSpPr>
          <p:cNvPr id="46083" name="Rectangle 2"/>
          <p:cNvSpPr txBox="1">
            <a:spLocks noGrp="1" noChangeArrowheads="1"/>
          </p:cNvSpPr>
          <p:nvPr>
            <p:ph type="body" idx="1"/>
          </p:nvPr>
        </p:nvSpPr>
        <p:spPr>
          <a:xfrm>
            <a:off x="685800" y="4343400"/>
            <a:ext cx="5486400" cy="3513138"/>
          </a:xfrm>
          <a:noFill/>
          <a:ln/>
        </p:spPr>
        <p:txBody>
          <a:bodyPr wrap="none" anchor="ctr"/>
          <a:lstStyle/>
          <a:p>
            <a:r>
              <a:rPr lang="en-US" dirty="0" smtClean="0">
                <a:latin typeface="Times New Roman" pitchFamily="18" charset="0"/>
              </a:rPr>
              <a:t>This surface can be thought of as the result of rolling a water-sized ball, called the probe-sphere, over a bunch of atoms and building a triangular mesh over the areas it contacts. </a:t>
            </a:r>
          </a:p>
          <a:p>
            <a:endParaRPr lang="en-US" dirty="0" smtClean="0">
              <a:latin typeface="Times New Roman" pitchFamily="18" charset="0"/>
            </a:endParaRPr>
          </a:p>
          <a:p>
            <a:r>
              <a:rPr lang="en-US" dirty="0" smtClean="0">
                <a:latin typeface="Times New Roman" pitchFamily="18" charset="0"/>
              </a:rPr>
              <a:t>Here you can see a region in purple which is not part of any atom, but which is still inaccessible to water, and so is considered part of the molecule's interior. </a:t>
            </a:r>
          </a:p>
          <a:p>
            <a:endParaRPr lang="en-US" dirty="0" smtClean="0">
              <a:latin typeface="Times New Roman" pitchFamily="18" charset="0"/>
            </a:endParaRPr>
          </a:p>
          <a:p>
            <a:r>
              <a:rPr lang="en-US" dirty="0" smtClean="0">
                <a:latin typeface="Times New Roman" pitchFamily="18" charset="0"/>
              </a:rPr>
              <a:t>On the right is a detail of the same thing, showing part of a molecule and its corresponding surface.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don’t perform any charge computations ourselves,</a:t>
            </a:r>
            <a:r>
              <a:rPr lang="en-US" baseline="0" dirty="0" smtClean="0"/>
              <a:t> but instead read in volumetric charge data from another source. This comes in a form kind of like </a:t>
            </a:r>
            <a:r>
              <a:rPr lang="en-US" baseline="0" dirty="0" smtClean="0"/>
              <a:t>this cube</a:t>
            </a:r>
            <a:r>
              <a:rPr lang="en-US" baseline="0" dirty="0" smtClean="0"/>
              <a:t>, with each </a:t>
            </a:r>
            <a:r>
              <a:rPr lang="en-US" baseline="0" dirty="0" err="1" smtClean="0"/>
              <a:t>voxel</a:t>
            </a:r>
            <a:r>
              <a:rPr lang="en-US" baseline="0" dirty="0" smtClean="0"/>
              <a:t> representing the scalar charge in that region. And </a:t>
            </a:r>
            <a:r>
              <a:rPr lang="en-US" baseline="0" dirty="0" smtClean="0"/>
              <a:t>again we’ve colored things so that </a:t>
            </a:r>
            <a:r>
              <a:rPr lang="en-US" baseline="0" dirty="0" smtClean="0"/>
              <a:t>red </a:t>
            </a:r>
            <a:r>
              <a:rPr lang="en-US" baseline="0" dirty="0" smtClean="0"/>
              <a:t>represents </a:t>
            </a:r>
            <a:r>
              <a:rPr lang="en-US" baseline="0" dirty="0" smtClean="0"/>
              <a:t>negative values, blue positive, and the degree of saturation represents the magnitude of that charge.</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2288" y="152400"/>
            <a:ext cx="2162175" cy="6399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338888" cy="6399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36675" y="152400"/>
            <a:ext cx="7697788" cy="785813"/>
          </a:xfrm>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676400"/>
            <a:ext cx="4113213" cy="4875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76400"/>
            <a:ext cx="4114800" cy="4875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srcRect/>
          <a:stretch>
            <a:fillRect/>
          </a:stretch>
        </p:blipFill>
        <p:spPr bwMode="auto">
          <a:xfrm>
            <a:off x="19050" y="11113"/>
            <a:ext cx="9144000" cy="6858000"/>
          </a:xfrm>
          <a:prstGeom prst="rect">
            <a:avLst/>
          </a:prstGeom>
          <a:noFill/>
          <a:ln w="9525">
            <a:noFill/>
            <a:round/>
            <a:headEnd/>
            <a:tailEnd/>
          </a:ln>
        </p:spPr>
      </p:pic>
      <p:sp>
        <p:nvSpPr>
          <p:cNvPr id="1027" name="Rectangle 2"/>
          <p:cNvSpPr>
            <a:spLocks noGrp="1" noChangeArrowheads="1"/>
          </p:cNvSpPr>
          <p:nvPr>
            <p:ph type="title"/>
          </p:nvPr>
        </p:nvSpPr>
        <p:spPr bwMode="auto">
          <a:xfrm>
            <a:off x="1336675" y="152400"/>
            <a:ext cx="7697788" cy="785813"/>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p>
            <a:pPr lvl="0"/>
            <a:r>
              <a:rPr lang="en-GB" smtClean="0"/>
              <a:t>Click to edit the title text format</a:t>
            </a:r>
          </a:p>
        </p:txBody>
      </p:sp>
      <p:sp>
        <p:nvSpPr>
          <p:cNvPr id="1028" name="Rectangle 3"/>
          <p:cNvSpPr>
            <a:spLocks noGrp="1" noChangeArrowheads="1"/>
          </p:cNvSpPr>
          <p:nvPr>
            <p:ph type="body" idx="1"/>
          </p:nvPr>
        </p:nvSpPr>
        <p:spPr bwMode="auto">
          <a:xfrm>
            <a:off x="381000" y="1676400"/>
            <a:ext cx="8380413" cy="48752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0"/>
            <a:r>
              <a:rPr lang="en-GB" smtClean="0"/>
              <a:t>Ninth Outline Level</a:t>
            </a:r>
          </a:p>
        </p:txBody>
      </p:sp>
      <p:sp>
        <p:nvSpPr>
          <p:cNvPr id="2" name="Rectangle 4"/>
          <p:cNvSpPr>
            <a:spLocks noChangeArrowheads="1"/>
          </p:cNvSpPr>
          <p:nvPr/>
        </p:nvSpPr>
        <p:spPr bwMode="auto">
          <a:xfrm>
            <a:off x="695325" y="-879475"/>
            <a:ext cx="184150" cy="336550"/>
          </a:xfrm>
          <a:prstGeom prst="rect">
            <a:avLst/>
          </a:prstGeom>
          <a:noFill/>
          <a:ln w="9525">
            <a:noFill/>
            <a:round/>
            <a:headEnd/>
            <a:tailEnd/>
          </a:ln>
          <a:effectLst/>
        </p:spPr>
        <p:txBody>
          <a:bodyPr wrap="none" anchor="ctr"/>
          <a:lstStyle/>
          <a:p>
            <a:pPr eaLnBrk="0" hangingPunct="0">
              <a:lnSpc>
                <a:spcPct val="93000"/>
              </a:lnSpc>
              <a:buClr>
                <a:srgbClr val="000000"/>
              </a:buClr>
              <a:buSzPct val="100000"/>
              <a:buFont typeface="Arial" charset="0"/>
              <a:buNone/>
              <a:defRPr/>
            </a:pPr>
            <a:endParaRPr lang="en-US">
              <a:latin typeface="Arial" charset="0"/>
              <a:ea typeface="ＭＳ Ｐゴシック" charset="-128"/>
            </a:endParaRPr>
          </a:p>
        </p:txBody>
      </p:sp>
      <p:pic>
        <p:nvPicPr>
          <p:cNvPr id="1030" name="Picture 5"/>
          <p:cNvPicPr>
            <a:picLocks noChangeAspect="1" noChangeArrowheads="1"/>
          </p:cNvPicPr>
          <p:nvPr/>
        </p:nvPicPr>
        <p:blipFill>
          <a:blip r:embed="rId15"/>
          <a:srcRect/>
          <a:stretch>
            <a:fillRect/>
          </a:stretch>
        </p:blipFill>
        <p:spPr bwMode="auto">
          <a:xfrm>
            <a:off x="177800" y="88900"/>
            <a:ext cx="973138" cy="1063625"/>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Lst>
  <p:txStyles>
    <p:titleStyle>
      <a:lvl1pPr algn="l" defTabSz="457200" rtl="0" eaLnBrk="0" fontAlgn="base" hangingPunct="0">
        <a:lnSpc>
          <a:spcPct val="93000"/>
        </a:lnSpc>
        <a:spcBef>
          <a:spcPct val="0"/>
        </a:spcBef>
        <a:spcAft>
          <a:spcPct val="0"/>
        </a:spcAft>
        <a:buClr>
          <a:srgbClr val="999933"/>
        </a:buClr>
        <a:buSzPct val="100000"/>
        <a:buFont typeface="Arial" pitchFamily="34" charset="0"/>
        <a:defRPr sz="3800">
          <a:solidFill>
            <a:srgbClr val="000000"/>
          </a:solidFill>
          <a:latin typeface="+mj-lt"/>
          <a:ea typeface="+mj-ea"/>
          <a:cs typeface="+mj-cs"/>
        </a:defRPr>
      </a:lvl1pPr>
      <a:lvl2pPr algn="l" defTabSz="457200" rtl="0" eaLnBrk="0" fontAlgn="base" hangingPunct="0">
        <a:lnSpc>
          <a:spcPct val="93000"/>
        </a:lnSpc>
        <a:spcBef>
          <a:spcPct val="0"/>
        </a:spcBef>
        <a:spcAft>
          <a:spcPct val="0"/>
        </a:spcAft>
        <a:buClr>
          <a:srgbClr val="999933"/>
        </a:buClr>
        <a:buSzPct val="100000"/>
        <a:buFont typeface="Arial" pitchFamily="34" charset="0"/>
        <a:defRPr sz="3800">
          <a:solidFill>
            <a:srgbClr val="000000"/>
          </a:solidFill>
          <a:latin typeface="Arial" charset="0"/>
          <a:ea typeface="ＭＳ Ｐゴシック" charset="-128"/>
        </a:defRPr>
      </a:lvl2pPr>
      <a:lvl3pPr algn="l" defTabSz="457200" rtl="0" eaLnBrk="0" fontAlgn="base" hangingPunct="0">
        <a:lnSpc>
          <a:spcPct val="93000"/>
        </a:lnSpc>
        <a:spcBef>
          <a:spcPct val="0"/>
        </a:spcBef>
        <a:spcAft>
          <a:spcPct val="0"/>
        </a:spcAft>
        <a:buClr>
          <a:srgbClr val="999933"/>
        </a:buClr>
        <a:buSzPct val="100000"/>
        <a:buFont typeface="Arial" pitchFamily="34" charset="0"/>
        <a:defRPr sz="3800">
          <a:solidFill>
            <a:srgbClr val="000000"/>
          </a:solidFill>
          <a:latin typeface="Arial" charset="0"/>
          <a:ea typeface="ＭＳ Ｐゴシック" charset="-128"/>
        </a:defRPr>
      </a:lvl3pPr>
      <a:lvl4pPr algn="l" defTabSz="457200" rtl="0" eaLnBrk="0" fontAlgn="base" hangingPunct="0">
        <a:lnSpc>
          <a:spcPct val="93000"/>
        </a:lnSpc>
        <a:spcBef>
          <a:spcPct val="0"/>
        </a:spcBef>
        <a:spcAft>
          <a:spcPct val="0"/>
        </a:spcAft>
        <a:buClr>
          <a:srgbClr val="999933"/>
        </a:buClr>
        <a:buSzPct val="100000"/>
        <a:buFont typeface="Arial" pitchFamily="34" charset="0"/>
        <a:defRPr sz="3800">
          <a:solidFill>
            <a:srgbClr val="000000"/>
          </a:solidFill>
          <a:latin typeface="Arial" charset="0"/>
          <a:ea typeface="ＭＳ Ｐゴシック" charset="-128"/>
        </a:defRPr>
      </a:lvl4pPr>
      <a:lvl5pPr algn="l" defTabSz="457200" rtl="0" eaLnBrk="0" fontAlgn="base" hangingPunct="0">
        <a:lnSpc>
          <a:spcPct val="93000"/>
        </a:lnSpc>
        <a:spcBef>
          <a:spcPct val="0"/>
        </a:spcBef>
        <a:spcAft>
          <a:spcPct val="0"/>
        </a:spcAft>
        <a:buClr>
          <a:srgbClr val="999933"/>
        </a:buClr>
        <a:buSzPct val="100000"/>
        <a:buFont typeface="Arial" pitchFamily="34" charset="0"/>
        <a:defRPr sz="3800">
          <a:solidFill>
            <a:srgbClr val="000000"/>
          </a:solidFill>
          <a:latin typeface="Arial" charset="0"/>
          <a:ea typeface="ＭＳ Ｐゴシック" charset="-128"/>
        </a:defRPr>
      </a:lvl5pPr>
      <a:lvl6pPr marL="1536700" indent="-215900" algn="l" defTabSz="457200" rtl="0" fontAlgn="base">
        <a:lnSpc>
          <a:spcPct val="93000"/>
        </a:lnSpc>
        <a:spcBef>
          <a:spcPct val="0"/>
        </a:spcBef>
        <a:spcAft>
          <a:spcPct val="0"/>
        </a:spcAft>
        <a:buClr>
          <a:srgbClr val="000000"/>
        </a:buClr>
        <a:buSzPct val="45000"/>
        <a:buFont typeface="Wingdings" charset="2"/>
        <a:defRPr sz="3800">
          <a:solidFill>
            <a:srgbClr val="000000"/>
          </a:solidFill>
          <a:latin typeface="Arial" charset="0"/>
          <a:ea typeface="ＭＳ Ｐゴシック" charset="-128"/>
        </a:defRPr>
      </a:lvl6pPr>
      <a:lvl7pPr marL="1993900" indent="-215900" algn="l" defTabSz="457200" rtl="0" fontAlgn="base">
        <a:lnSpc>
          <a:spcPct val="93000"/>
        </a:lnSpc>
        <a:spcBef>
          <a:spcPct val="0"/>
        </a:spcBef>
        <a:spcAft>
          <a:spcPct val="0"/>
        </a:spcAft>
        <a:buClr>
          <a:srgbClr val="000000"/>
        </a:buClr>
        <a:buSzPct val="45000"/>
        <a:buFont typeface="Wingdings" charset="2"/>
        <a:defRPr sz="3800">
          <a:solidFill>
            <a:srgbClr val="000000"/>
          </a:solidFill>
          <a:latin typeface="Arial" charset="0"/>
          <a:ea typeface="ＭＳ Ｐゴシック" charset="-128"/>
        </a:defRPr>
      </a:lvl7pPr>
      <a:lvl8pPr marL="2451100" indent="-215900" algn="l" defTabSz="457200" rtl="0" fontAlgn="base">
        <a:lnSpc>
          <a:spcPct val="93000"/>
        </a:lnSpc>
        <a:spcBef>
          <a:spcPct val="0"/>
        </a:spcBef>
        <a:spcAft>
          <a:spcPct val="0"/>
        </a:spcAft>
        <a:buClr>
          <a:srgbClr val="000000"/>
        </a:buClr>
        <a:buSzPct val="45000"/>
        <a:buFont typeface="Wingdings" charset="2"/>
        <a:defRPr sz="3800">
          <a:solidFill>
            <a:srgbClr val="000000"/>
          </a:solidFill>
          <a:latin typeface="Arial" charset="0"/>
          <a:ea typeface="ＭＳ Ｐゴシック" charset="-128"/>
        </a:defRPr>
      </a:lvl8pPr>
      <a:lvl9pPr marL="2908300" indent="-215900" algn="l" defTabSz="457200" rtl="0" fontAlgn="base">
        <a:lnSpc>
          <a:spcPct val="93000"/>
        </a:lnSpc>
        <a:spcBef>
          <a:spcPct val="0"/>
        </a:spcBef>
        <a:spcAft>
          <a:spcPct val="0"/>
        </a:spcAft>
        <a:buClr>
          <a:srgbClr val="000000"/>
        </a:buClr>
        <a:buSzPct val="45000"/>
        <a:buFont typeface="Wingdings" charset="2"/>
        <a:defRPr sz="3800">
          <a:solidFill>
            <a:srgbClr val="000000"/>
          </a:solidFill>
          <a:latin typeface="Arial" charset="0"/>
          <a:ea typeface="ＭＳ Ｐゴシック" charset="-128"/>
        </a:defRPr>
      </a:lvl9pPr>
    </p:titleStyle>
    <p:bodyStyle>
      <a:lvl1pPr marL="341313" indent="-341313" algn="l" defTabSz="457200" rtl="0" eaLnBrk="0" fontAlgn="base" hangingPunct="0">
        <a:lnSpc>
          <a:spcPct val="93000"/>
        </a:lnSpc>
        <a:spcBef>
          <a:spcPts val="500"/>
        </a:spcBef>
        <a:spcAft>
          <a:spcPct val="0"/>
        </a:spcAft>
        <a:buClr>
          <a:srgbClr val="999933"/>
        </a:buClr>
        <a:buSzPct val="100000"/>
        <a:buFont typeface="Times New Roman" pitchFamily="18" charset="0"/>
        <a:buChar char="•"/>
        <a:defRPr sz="2400">
          <a:solidFill>
            <a:srgbClr val="333300"/>
          </a:solidFill>
          <a:latin typeface="+mn-lt"/>
          <a:ea typeface="+mn-ea"/>
          <a:cs typeface="+mn-cs"/>
        </a:defRPr>
      </a:lvl1pPr>
      <a:lvl2pPr marL="741363" indent="-284163" algn="l" defTabSz="457200" rtl="0" eaLnBrk="0" fontAlgn="base" hangingPunct="0">
        <a:lnSpc>
          <a:spcPct val="93000"/>
        </a:lnSpc>
        <a:spcBef>
          <a:spcPts val="500"/>
        </a:spcBef>
        <a:spcAft>
          <a:spcPct val="0"/>
        </a:spcAft>
        <a:buClr>
          <a:srgbClr val="999933"/>
        </a:buClr>
        <a:buSzPct val="100000"/>
        <a:buFont typeface="Times New Roman" pitchFamily="18" charset="0"/>
        <a:buChar char="•"/>
        <a:defRPr sz="2400">
          <a:solidFill>
            <a:srgbClr val="333300"/>
          </a:solidFill>
          <a:latin typeface="+mn-lt"/>
          <a:ea typeface="+mn-ea"/>
        </a:defRPr>
      </a:lvl2pPr>
      <a:lvl3pPr marL="1143000" indent="-228600" algn="l" defTabSz="457200" rtl="0" eaLnBrk="0" fontAlgn="base" hangingPunct="0">
        <a:lnSpc>
          <a:spcPct val="93000"/>
        </a:lnSpc>
        <a:spcBef>
          <a:spcPts val="500"/>
        </a:spcBef>
        <a:spcAft>
          <a:spcPct val="0"/>
        </a:spcAft>
        <a:buClr>
          <a:srgbClr val="999933"/>
        </a:buClr>
        <a:buSzPct val="100000"/>
        <a:buFont typeface="Times New Roman" pitchFamily="18" charset="0"/>
        <a:buChar char="•"/>
        <a:defRPr sz="2400">
          <a:solidFill>
            <a:srgbClr val="333300"/>
          </a:solidFill>
          <a:latin typeface="+mn-lt"/>
          <a:ea typeface="+mn-ea"/>
        </a:defRPr>
      </a:lvl3pPr>
      <a:lvl4pPr marL="1600200" indent="-228600" algn="l" defTabSz="457200" rtl="0" eaLnBrk="0" fontAlgn="base" hangingPunct="0">
        <a:lnSpc>
          <a:spcPct val="93000"/>
        </a:lnSpc>
        <a:spcBef>
          <a:spcPts val="500"/>
        </a:spcBef>
        <a:spcAft>
          <a:spcPct val="0"/>
        </a:spcAft>
        <a:buClr>
          <a:srgbClr val="999933"/>
        </a:buClr>
        <a:buSzPct val="100000"/>
        <a:buFont typeface="Times New Roman" pitchFamily="18" charset="0"/>
        <a:buChar char="•"/>
        <a:defRPr sz="2400">
          <a:solidFill>
            <a:srgbClr val="333300"/>
          </a:solidFill>
          <a:latin typeface="+mn-lt"/>
          <a:ea typeface="+mn-ea"/>
        </a:defRPr>
      </a:lvl4pPr>
      <a:lvl5pPr marL="2057400" indent="-228600" algn="l" defTabSz="457200" rtl="0" eaLnBrk="0" fontAlgn="base" hangingPunct="0">
        <a:lnSpc>
          <a:spcPct val="93000"/>
        </a:lnSpc>
        <a:spcBef>
          <a:spcPts val="500"/>
        </a:spcBef>
        <a:spcAft>
          <a:spcPct val="0"/>
        </a:spcAft>
        <a:buClr>
          <a:srgbClr val="999933"/>
        </a:buClr>
        <a:buSzPct val="100000"/>
        <a:buFont typeface="Times New Roman" pitchFamily="18" charset="0"/>
        <a:buChar char="•"/>
        <a:defRPr sz="2400">
          <a:solidFill>
            <a:srgbClr val="333300"/>
          </a:solidFill>
          <a:latin typeface="+mn-lt"/>
          <a:ea typeface="+mn-ea"/>
        </a:defRPr>
      </a:lvl5pPr>
      <a:lvl6pPr marL="2514600" indent="-228600" algn="l" defTabSz="457200" rtl="0" fontAlgn="base">
        <a:lnSpc>
          <a:spcPct val="93000"/>
        </a:lnSpc>
        <a:spcBef>
          <a:spcPts val="500"/>
        </a:spcBef>
        <a:spcAft>
          <a:spcPct val="0"/>
        </a:spcAft>
        <a:buClr>
          <a:srgbClr val="999933"/>
        </a:buClr>
        <a:buSzPct val="100000"/>
        <a:buFont typeface="Times New Roman" pitchFamily="16" charset="0"/>
        <a:buChar char="•"/>
        <a:defRPr sz="2400">
          <a:solidFill>
            <a:srgbClr val="333300"/>
          </a:solidFill>
          <a:latin typeface="+mn-lt"/>
          <a:ea typeface="+mn-ea"/>
        </a:defRPr>
      </a:lvl6pPr>
      <a:lvl7pPr marL="2971800" indent="-228600" algn="l" defTabSz="457200" rtl="0" fontAlgn="base">
        <a:lnSpc>
          <a:spcPct val="93000"/>
        </a:lnSpc>
        <a:spcBef>
          <a:spcPts val="500"/>
        </a:spcBef>
        <a:spcAft>
          <a:spcPct val="0"/>
        </a:spcAft>
        <a:buClr>
          <a:srgbClr val="999933"/>
        </a:buClr>
        <a:buSzPct val="100000"/>
        <a:buFont typeface="Times New Roman" pitchFamily="16" charset="0"/>
        <a:buChar char="•"/>
        <a:defRPr sz="2400">
          <a:solidFill>
            <a:srgbClr val="333300"/>
          </a:solidFill>
          <a:latin typeface="+mn-lt"/>
          <a:ea typeface="+mn-ea"/>
        </a:defRPr>
      </a:lvl7pPr>
      <a:lvl8pPr marL="3429000" indent="-228600" algn="l" defTabSz="457200" rtl="0" fontAlgn="base">
        <a:lnSpc>
          <a:spcPct val="93000"/>
        </a:lnSpc>
        <a:spcBef>
          <a:spcPts val="500"/>
        </a:spcBef>
        <a:spcAft>
          <a:spcPct val="0"/>
        </a:spcAft>
        <a:buClr>
          <a:srgbClr val="999933"/>
        </a:buClr>
        <a:buSzPct val="100000"/>
        <a:buFont typeface="Times New Roman" pitchFamily="16" charset="0"/>
        <a:buChar char="•"/>
        <a:defRPr sz="2400">
          <a:solidFill>
            <a:srgbClr val="333300"/>
          </a:solidFill>
          <a:latin typeface="+mn-lt"/>
          <a:ea typeface="+mn-ea"/>
        </a:defRPr>
      </a:lvl8pPr>
      <a:lvl9pPr marL="3886200" indent="-228600" algn="l" defTabSz="457200" rtl="0" fontAlgn="base">
        <a:lnSpc>
          <a:spcPct val="93000"/>
        </a:lnSpc>
        <a:spcBef>
          <a:spcPts val="500"/>
        </a:spcBef>
        <a:spcAft>
          <a:spcPct val="0"/>
        </a:spcAft>
        <a:buClr>
          <a:srgbClr val="999933"/>
        </a:buClr>
        <a:buSzPct val="100000"/>
        <a:buFont typeface="Times New Roman" pitchFamily="16" charset="0"/>
        <a:buChar char="•"/>
        <a:defRPr sz="2400">
          <a:solidFill>
            <a:srgbClr val="3333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srcRect/>
          <a:stretch>
            <a:fillRect/>
          </a:stretch>
        </p:blipFill>
        <p:spPr bwMode="auto">
          <a:xfrm>
            <a:off x="0" y="0"/>
            <a:ext cx="9144000" cy="6856412"/>
          </a:xfrm>
          <a:prstGeom prst="rect">
            <a:avLst/>
          </a:prstGeom>
          <a:noFill/>
          <a:ln w="9525">
            <a:noFill/>
            <a:round/>
            <a:headEnd/>
            <a:tailEnd/>
          </a:ln>
        </p:spPr>
      </p:pic>
      <p:sp>
        <p:nvSpPr>
          <p:cNvPr id="36866" name="Rectangle 2"/>
          <p:cNvSpPr>
            <a:spLocks noGrp="1" noChangeArrowheads="1"/>
          </p:cNvSpPr>
          <p:nvPr>
            <p:ph type="title"/>
          </p:nvPr>
        </p:nvSpPr>
        <p:spPr>
          <a:xfrm>
            <a:off x="3505200" y="501650"/>
            <a:ext cx="5257800" cy="25146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smtClean="0"/>
              <a:t>Molecular Surface Abstraction</a:t>
            </a:r>
          </a:p>
        </p:txBody>
      </p:sp>
      <p:sp>
        <p:nvSpPr>
          <p:cNvPr id="36868" name="Rectangle 2"/>
          <p:cNvSpPr>
            <a:spLocks noChangeArrowheads="1"/>
          </p:cNvSpPr>
          <p:nvPr/>
        </p:nvSpPr>
        <p:spPr bwMode="auto">
          <a:xfrm>
            <a:off x="533400" y="4008438"/>
            <a:ext cx="8229600" cy="2667000"/>
          </a:xfrm>
          <a:prstGeom prst="rect">
            <a:avLst/>
          </a:prstGeom>
          <a:noFill/>
          <a:ln w="9525">
            <a:noFill/>
            <a:round/>
            <a:headEnd/>
            <a:tailEnd/>
          </a:ln>
        </p:spPr>
        <p:txBody>
          <a:bodyPr lIns="0" tIns="0" rIns="0" bIns="0" anchor="ctr"/>
          <a:lstStyle/>
          <a:p>
            <a:pPr lvl="1">
              <a:lnSpc>
                <a:spcPct val="93000"/>
              </a:lnSpc>
              <a:spcBef>
                <a:spcPts val="550"/>
              </a:spcBef>
              <a:buClr>
                <a:srgbClr val="999933"/>
              </a:buClr>
              <a:buSzPct val="100000"/>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200" dirty="0" smtClean="0">
                <a:solidFill>
                  <a:srgbClr val="333300"/>
                </a:solidFill>
              </a:rPr>
              <a:t>Gregory Cipriano and Michael Gleicher</a:t>
            </a:r>
          </a:p>
          <a:p>
            <a:pPr lvl="1">
              <a:lnSpc>
                <a:spcPct val="93000"/>
              </a:lnSpc>
              <a:spcBef>
                <a:spcPts val="550"/>
              </a:spcBef>
              <a:buClr>
                <a:srgbClr val="999933"/>
              </a:buClr>
              <a:buSzPct val="100000"/>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200" dirty="0" smtClean="0">
                <a:solidFill>
                  <a:srgbClr val="333300"/>
                </a:solidFill>
              </a:rPr>
              <a:t>University of Wisconsin-Madison</a:t>
            </a:r>
            <a:endParaRPr lang="en-GB" sz="2200" dirty="0">
              <a:solidFill>
                <a:srgbClr val="333300"/>
              </a:solidFill>
            </a:endParaRPr>
          </a:p>
        </p:txBody>
      </p:sp>
      <p:pic>
        <p:nvPicPr>
          <p:cNvPr id="36869" name="Picture 3"/>
          <p:cNvPicPr>
            <a:picLocks noChangeAspect="1" noChangeArrowheads="1"/>
          </p:cNvPicPr>
          <p:nvPr/>
        </p:nvPicPr>
        <p:blipFill>
          <a:blip r:embed="rId4"/>
          <a:srcRect/>
          <a:stretch>
            <a:fillRect/>
          </a:stretch>
        </p:blipFill>
        <p:spPr bwMode="auto">
          <a:xfrm>
            <a:off x="6629400" y="4114800"/>
            <a:ext cx="2320925" cy="25146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1546225" y="84138"/>
            <a:ext cx="6096000" cy="992187"/>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Another confusing surface</a:t>
            </a:r>
          </a:p>
        </p:txBody>
      </p:sp>
      <p:sp>
        <p:nvSpPr>
          <p:cNvPr id="47106" name="Text Box 2"/>
          <p:cNvSpPr txBox="1">
            <a:spLocks noChangeArrowheads="1"/>
          </p:cNvSpPr>
          <p:nvPr/>
        </p:nvSpPr>
        <p:spPr bwMode="auto">
          <a:xfrm>
            <a:off x="3492500" y="5686425"/>
            <a:ext cx="5422900" cy="942975"/>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solidFill>
                  <a:srgbClr val="000000"/>
                </a:solidFill>
              </a:rPr>
              <a:t>Catalytic Antibody (1F3D)</a:t>
            </a:r>
            <a:r>
              <a:rPr lang="ar-SA" sz="2800">
                <a:solidFill>
                  <a:srgbClr val="000000"/>
                </a:solidFill>
                <a:cs typeface="Arial" pitchFamily="34" charset="0"/>
              </a:rPr>
              <a:t>‏</a:t>
            </a:r>
            <a:endParaRPr lang="en-GB" sz="2800">
              <a:solidFill>
                <a:srgbClr val="000000"/>
              </a:solidFill>
            </a:endParaRPr>
          </a:p>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solidFill>
                  <a:srgbClr val="000000"/>
                </a:solidFill>
              </a:rPr>
              <a:t>Rendered with PyMol</a:t>
            </a:r>
          </a:p>
        </p:txBody>
      </p:sp>
      <p:pic>
        <p:nvPicPr>
          <p:cNvPr id="47107" name="Picture 3"/>
          <p:cNvPicPr>
            <a:picLocks noChangeAspect="1" noChangeArrowheads="1"/>
          </p:cNvPicPr>
          <p:nvPr/>
        </p:nvPicPr>
        <p:blipFill>
          <a:blip r:embed="rId3"/>
          <a:srcRect/>
          <a:stretch>
            <a:fillRect/>
          </a:stretch>
        </p:blipFill>
        <p:spPr bwMode="auto">
          <a:xfrm>
            <a:off x="685800" y="2182813"/>
            <a:ext cx="7315200" cy="307498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1546225" y="84138"/>
            <a:ext cx="6096000" cy="992187"/>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Prior art: QuteMol</a:t>
            </a:r>
          </a:p>
        </p:txBody>
      </p:sp>
      <p:sp>
        <p:nvSpPr>
          <p:cNvPr id="53250" name="Rectangle 2"/>
          <p:cNvSpPr>
            <a:spLocks noGrp="1" noChangeArrowheads="1"/>
          </p:cNvSpPr>
          <p:nvPr>
            <p:ph type="subTitle" idx="4294967295"/>
          </p:nvPr>
        </p:nvSpPr>
        <p:spPr>
          <a:xfrm>
            <a:off x="2433638" y="5643563"/>
            <a:ext cx="6600825" cy="793750"/>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800" smtClean="0"/>
              <a:t>Stylized shading helps convey shape</a:t>
            </a:r>
          </a:p>
        </p:txBody>
      </p:sp>
      <p:pic>
        <p:nvPicPr>
          <p:cNvPr id="53251" name="Picture 3"/>
          <p:cNvPicPr>
            <a:picLocks noChangeAspect="1" noChangeArrowheads="1"/>
          </p:cNvPicPr>
          <p:nvPr/>
        </p:nvPicPr>
        <p:blipFill>
          <a:blip r:embed="rId3"/>
          <a:srcRect/>
          <a:stretch>
            <a:fillRect/>
          </a:stretch>
        </p:blipFill>
        <p:spPr bwMode="auto">
          <a:xfrm>
            <a:off x="595313" y="2033588"/>
            <a:ext cx="7488237" cy="327183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1546225" y="92075"/>
            <a:ext cx="6096000" cy="963613"/>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400" dirty="0" smtClean="0"/>
              <a:t>How do molecular biologists deal with visual complexity?</a:t>
            </a:r>
          </a:p>
        </p:txBody>
      </p:sp>
      <p:pic>
        <p:nvPicPr>
          <p:cNvPr id="49154" name="Picture 2"/>
          <p:cNvPicPr>
            <a:picLocks noChangeAspect="1" noChangeArrowheads="1"/>
          </p:cNvPicPr>
          <p:nvPr/>
        </p:nvPicPr>
        <p:blipFill>
          <a:blip r:embed="rId3"/>
          <a:srcRect/>
          <a:stretch>
            <a:fillRect/>
          </a:stretch>
        </p:blipFill>
        <p:spPr bwMode="auto">
          <a:xfrm>
            <a:off x="230188" y="1525588"/>
            <a:ext cx="4156075" cy="2182812"/>
          </a:xfrm>
          <a:prstGeom prst="rect">
            <a:avLst/>
          </a:prstGeom>
          <a:noFill/>
          <a:ln w="9525">
            <a:noFill/>
            <a:round/>
            <a:headEnd/>
            <a:tailEnd/>
          </a:ln>
        </p:spPr>
      </p:pic>
      <p:pic>
        <p:nvPicPr>
          <p:cNvPr id="14339" name="Picture 3"/>
          <p:cNvPicPr>
            <a:picLocks noChangeAspect="1" noChangeArrowheads="1"/>
          </p:cNvPicPr>
          <p:nvPr/>
        </p:nvPicPr>
        <p:blipFill>
          <a:blip r:embed="rId4"/>
          <a:srcRect/>
          <a:stretch>
            <a:fillRect/>
          </a:stretch>
        </p:blipFill>
        <p:spPr bwMode="auto">
          <a:xfrm>
            <a:off x="4591050" y="3895725"/>
            <a:ext cx="4324350" cy="2101850"/>
          </a:xfrm>
          <a:prstGeom prst="rect">
            <a:avLst/>
          </a:prstGeom>
          <a:noFill/>
          <a:ln w="9525">
            <a:noFill/>
            <a:round/>
            <a:headEnd/>
            <a:tailEnd/>
          </a:ln>
        </p:spPr>
      </p:pic>
      <p:sp>
        <p:nvSpPr>
          <p:cNvPr id="14340" name="Freeform 4"/>
          <p:cNvSpPr>
            <a:spLocks/>
          </p:cNvSpPr>
          <p:nvPr/>
        </p:nvSpPr>
        <p:spPr bwMode="auto">
          <a:xfrm>
            <a:off x="4427538" y="2565400"/>
            <a:ext cx="1287462" cy="685800"/>
          </a:xfrm>
          <a:custGeom>
            <a:avLst/>
            <a:gdLst>
              <a:gd name="T0" fmla="*/ 3575 w 3576"/>
              <a:gd name="T1" fmla="*/ 1906 h 1907"/>
              <a:gd name="T2" fmla="*/ 2130 w 3576"/>
              <a:gd name="T3" fmla="*/ 477 h 1907"/>
              <a:gd name="T4" fmla="*/ 0 w 3576"/>
              <a:gd name="T5" fmla="*/ 1 h 1907"/>
              <a:gd name="T6" fmla="*/ 0 60000 65536"/>
              <a:gd name="T7" fmla="*/ 0 60000 65536"/>
              <a:gd name="T8" fmla="*/ 0 60000 65536"/>
              <a:gd name="T9" fmla="*/ 0 w 3576"/>
              <a:gd name="T10" fmla="*/ 0 h 1907"/>
              <a:gd name="T11" fmla="*/ 3576 w 3576"/>
              <a:gd name="T12" fmla="*/ 1907 h 1907"/>
            </a:gdLst>
            <a:ahLst/>
            <a:cxnLst>
              <a:cxn ang="T6">
                <a:pos x="T0" y="T1"/>
              </a:cxn>
              <a:cxn ang="T7">
                <a:pos x="T2" y="T3"/>
              </a:cxn>
              <a:cxn ang="T8">
                <a:pos x="T4" y="T5"/>
              </a:cxn>
            </a:cxnLst>
            <a:rect l="T9" t="T10" r="T11" b="T12"/>
            <a:pathLst>
              <a:path w="3576" h="1907">
                <a:moveTo>
                  <a:pt x="3575" y="1906"/>
                </a:moveTo>
                <a:cubicBezTo>
                  <a:pt x="3492" y="1524"/>
                  <a:pt x="2982" y="954"/>
                  <a:pt x="2130" y="477"/>
                </a:cubicBezTo>
                <a:cubicBezTo>
                  <a:pt x="1278" y="0"/>
                  <a:pt x="0" y="1"/>
                  <a:pt x="0" y="1"/>
                </a:cubicBezTo>
              </a:path>
            </a:pathLst>
          </a:custGeom>
          <a:noFill/>
          <a:ln w="54720">
            <a:solidFill>
              <a:srgbClr val="000000"/>
            </a:solidFill>
            <a:miter lim="800000"/>
            <a:headEnd type="triangle" w="med" len="med"/>
            <a:tailEnd/>
          </a:ln>
        </p:spPr>
        <p:txBody>
          <a:bodyPr/>
          <a:lstStyle/>
          <a:p>
            <a:pPr eaLnBrk="0" hangingPunct="0">
              <a:lnSpc>
                <a:spcPct val="93000"/>
              </a:lnSpc>
              <a:buClr>
                <a:srgbClr val="000000"/>
              </a:buClr>
              <a:buSzPct val="100000"/>
              <a:buFont typeface="Arial" pitchFamily="34" charset="0"/>
              <a:buNone/>
            </a:pPr>
            <a:endParaRPr lang="en-US"/>
          </a:p>
        </p:txBody>
      </p:sp>
      <p:sp>
        <p:nvSpPr>
          <p:cNvPr id="14341" name="Text Box 5"/>
          <p:cNvSpPr txBox="1">
            <a:spLocks noChangeArrowheads="1"/>
          </p:cNvSpPr>
          <p:nvPr/>
        </p:nvSpPr>
        <p:spPr bwMode="auto">
          <a:xfrm>
            <a:off x="4457700" y="6099175"/>
            <a:ext cx="4229100" cy="430213"/>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Abstracted ribbon </a:t>
            </a:r>
            <a:r>
              <a:rPr lang="en-GB" dirty="0">
                <a:solidFill>
                  <a:srgbClr val="000000"/>
                </a:solidFill>
              </a:rPr>
              <a:t>representation.</a:t>
            </a:r>
          </a:p>
        </p:txBody>
      </p:sp>
      <p:sp>
        <p:nvSpPr>
          <p:cNvPr id="49158" name="Text Box 6"/>
          <p:cNvSpPr txBox="1">
            <a:spLocks noChangeArrowheads="1"/>
          </p:cNvSpPr>
          <p:nvPr/>
        </p:nvSpPr>
        <p:spPr bwMode="auto">
          <a:xfrm>
            <a:off x="476250" y="3916363"/>
            <a:ext cx="3514725" cy="769937"/>
          </a:xfrm>
          <a:prstGeom prst="rect">
            <a:avLst/>
          </a:prstGeom>
          <a:noFill/>
          <a:ln w="9525">
            <a:noFill/>
            <a:round/>
            <a:headEnd/>
            <a:tailEnd/>
          </a:ln>
        </p:spPr>
        <p:txBody>
          <a:bodyPr wrap="none" lIns="90000" tIns="45000" rIns="90000" bIns="45000"/>
          <a:lstStyle/>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Confusing stick-and-ball </a:t>
            </a:r>
          </a:p>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model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4339"/>
                                        </p:tgtEl>
                                        <p:attrNameLst>
                                          <p:attrName>style.visibility</p:attrName>
                                        </p:attrNameLst>
                                      </p:cBhvr>
                                      <p:to>
                                        <p:strVal val="visible"/>
                                      </p:to>
                                    </p:set>
                                  </p:childTnLst>
                                </p:cTn>
                              </p:par>
                              <p:par>
                                <p:cTn id="7" presetID="1" presetClass="entr" fill="hold" grpId="0" nodeType="withEffect">
                                  <p:stCondLst>
                                    <p:cond delay="0"/>
                                  </p:stCondLst>
                                  <p:childTnLst>
                                    <p:set>
                                      <p:cBhvr additive="repl">
                                        <p:cTn id="8" dur="1" fill="hold">
                                          <p:stCondLst>
                                            <p:cond delay="0"/>
                                          </p:stCondLst>
                                        </p:cTn>
                                        <p:tgtEl>
                                          <p:spTgt spid="14340"/>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546225" y="82550"/>
            <a:ext cx="6096000" cy="992188"/>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400" dirty="0" smtClean="0"/>
              <a:t>How do they do the same thing with surfaces?</a:t>
            </a:r>
          </a:p>
        </p:txBody>
      </p:sp>
      <p:pic>
        <p:nvPicPr>
          <p:cNvPr id="51202" name="Picture 2"/>
          <p:cNvPicPr>
            <a:picLocks noChangeAspect="1" noChangeArrowheads="1"/>
          </p:cNvPicPr>
          <p:nvPr/>
        </p:nvPicPr>
        <p:blipFill>
          <a:blip r:embed="rId3"/>
          <a:srcRect/>
          <a:stretch>
            <a:fillRect/>
          </a:stretch>
        </p:blipFill>
        <p:spPr bwMode="auto">
          <a:xfrm>
            <a:off x="685800" y="2182813"/>
            <a:ext cx="7315200" cy="3074987"/>
          </a:xfrm>
          <a:prstGeom prst="rect">
            <a:avLst/>
          </a:prstGeom>
          <a:noFill/>
          <a:ln w="9525">
            <a:noFill/>
            <a:round/>
            <a:headEnd/>
            <a:tailEnd/>
          </a:ln>
        </p:spPr>
      </p:pic>
      <p:sp>
        <p:nvSpPr>
          <p:cNvPr id="15363" name="Text Box 3"/>
          <p:cNvSpPr txBox="1">
            <a:spLocks noChangeArrowheads="1"/>
          </p:cNvSpPr>
          <p:nvPr/>
        </p:nvSpPr>
        <p:spPr bwMode="auto">
          <a:xfrm>
            <a:off x="5702300" y="5741988"/>
            <a:ext cx="2209800" cy="485775"/>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solidFill>
                  <a:srgbClr val="000000"/>
                </a:solidFill>
              </a:rPr>
              <a:t>... they don't.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1546225" y="84138"/>
            <a:ext cx="6096000" cy="992187"/>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Our method: abstraction</a:t>
            </a:r>
          </a:p>
        </p:txBody>
      </p:sp>
      <p:sp>
        <p:nvSpPr>
          <p:cNvPr id="55298" name="Rectangle 2"/>
          <p:cNvSpPr>
            <a:spLocks noGrp="1" noChangeArrowheads="1"/>
          </p:cNvSpPr>
          <p:nvPr>
            <p:ph type="subTitle" idx="4294967295"/>
          </p:nvPr>
        </p:nvSpPr>
        <p:spPr>
          <a:xfrm>
            <a:off x="3429000" y="5486400"/>
            <a:ext cx="5334000" cy="1022350"/>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800" dirty="0" smtClean="0"/>
              <a:t>Abstracts both geometry and surface fields (e.g. charge).</a:t>
            </a:r>
          </a:p>
        </p:txBody>
      </p:sp>
      <p:pic>
        <p:nvPicPr>
          <p:cNvPr id="55299" name="Picture 3"/>
          <p:cNvPicPr>
            <a:picLocks noChangeAspect="1" noChangeArrowheads="1"/>
          </p:cNvPicPr>
          <p:nvPr/>
        </p:nvPicPr>
        <p:blipFill>
          <a:blip r:embed="rId3"/>
          <a:srcRect/>
          <a:stretch>
            <a:fillRect/>
          </a:stretch>
        </p:blipFill>
        <p:spPr bwMode="auto">
          <a:xfrm>
            <a:off x="781050" y="2195513"/>
            <a:ext cx="7183438" cy="28686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idx="4294967295"/>
          </p:nvPr>
        </p:nvSpPr>
        <p:spPr>
          <a:xfrm>
            <a:off x="1546225" y="165100"/>
            <a:ext cx="7500938" cy="8255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But wait! There’s more...</a:t>
            </a:r>
          </a:p>
        </p:txBody>
      </p:sp>
      <p:sp>
        <p:nvSpPr>
          <p:cNvPr id="57346" name="Rectangle 2"/>
          <p:cNvSpPr>
            <a:spLocks noGrp="1" noChangeArrowheads="1"/>
          </p:cNvSpPr>
          <p:nvPr>
            <p:ph type="subTitle" idx="4294967295"/>
          </p:nvPr>
        </p:nvSpPr>
        <p:spPr>
          <a:xfrm>
            <a:off x="457200" y="2041525"/>
            <a:ext cx="4114800" cy="3444875"/>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smtClean="0"/>
              <a:t>We show additional information using decals.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dirty="0" smtClean="0"/>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smtClean="0"/>
              <a:t>Why? We have more to show, and we’re already using </a:t>
            </a:r>
            <a:r>
              <a:rPr lang="en-GB" dirty="0" err="1" smtClean="0"/>
              <a:t>color</a:t>
            </a:r>
            <a:r>
              <a:rPr lang="en-GB" dirty="0" smtClean="0"/>
              <a:t>.</a:t>
            </a:r>
          </a:p>
        </p:txBody>
      </p:sp>
      <p:pic>
        <p:nvPicPr>
          <p:cNvPr id="5" name="Picture 9" descr="2POR-simp"/>
          <p:cNvPicPr>
            <a:picLocks noChangeAspect="1" noChangeArrowheads="1"/>
          </p:cNvPicPr>
          <p:nvPr/>
        </p:nvPicPr>
        <p:blipFill>
          <a:blip r:embed="rId3"/>
          <a:srcRect/>
          <a:stretch>
            <a:fillRect/>
          </a:stretch>
        </p:blipFill>
        <p:spPr bwMode="auto">
          <a:xfrm>
            <a:off x="5029200" y="1600200"/>
            <a:ext cx="3390900" cy="461739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2POR-simp"/>
          <p:cNvPicPr>
            <a:picLocks noChangeAspect="1" noChangeArrowheads="1"/>
          </p:cNvPicPr>
          <p:nvPr/>
        </p:nvPicPr>
        <p:blipFill>
          <a:blip r:embed="rId3"/>
          <a:srcRect/>
          <a:stretch>
            <a:fillRect/>
          </a:stretch>
        </p:blipFill>
        <p:spPr bwMode="auto">
          <a:xfrm>
            <a:off x="5497115" y="1981200"/>
            <a:ext cx="3189685" cy="4343400"/>
          </a:xfrm>
          <a:prstGeom prst="rect">
            <a:avLst/>
          </a:prstGeom>
          <a:noFill/>
          <a:ln w="9525">
            <a:noFill/>
            <a:miter lim="800000"/>
            <a:headEnd/>
            <a:tailEnd/>
          </a:ln>
        </p:spPr>
      </p:pic>
      <p:sp>
        <p:nvSpPr>
          <p:cNvPr id="61441" name="Rectangle 1"/>
          <p:cNvSpPr>
            <a:spLocks noGrp="1" noChangeArrowheads="1"/>
          </p:cNvSpPr>
          <p:nvPr>
            <p:ph type="title" idx="4294967295"/>
          </p:nvPr>
        </p:nvSpPr>
        <p:spPr>
          <a:xfrm>
            <a:off x="1546225" y="128588"/>
            <a:ext cx="6096000" cy="9017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How we can use decals</a:t>
            </a:r>
          </a:p>
        </p:txBody>
      </p:sp>
      <p:pic>
        <p:nvPicPr>
          <p:cNvPr id="61443" name="Picture 3"/>
          <p:cNvPicPr>
            <a:picLocks noChangeAspect="1" noChangeArrowheads="1"/>
          </p:cNvPicPr>
          <p:nvPr/>
        </p:nvPicPr>
        <p:blipFill>
          <a:blip r:embed="rId4"/>
          <a:srcRect/>
          <a:stretch>
            <a:fillRect/>
          </a:stretch>
        </p:blipFill>
        <p:spPr bwMode="auto">
          <a:xfrm>
            <a:off x="465138" y="2057400"/>
            <a:ext cx="3244850" cy="4192588"/>
          </a:xfrm>
          <a:prstGeom prst="rect">
            <a:avLst/>
          </a:prstGeom>
          <a:noFill/>
          <a:ln w="9525">
            <a:noFill/>
            <a:round/>
            <a:headEnd/>
            <a:tailEnd/>
          </a:ln>
        </p:spPr>
      </p:pic>
      <p:sp>
        <p:nvSpPr>
          <p:cNvPr id="61444" name="Text Box 4"/>
          <p:cNvSpPr txBox="1">
            <a:spLocks noChangeArrowheads="1"/>
          </p:cNvSpPr>
          <p:nvPr/>
        </p:nvSpPr>
        <p:spPr bwMode="auto">
          <a:xfrm>
            <a:off x="3429000" y="1828800"/>
            <a:ext cx="2438400" cy="1143000"/>
          </a:xfrm>
          <a:prstGeom prst="rect">
            <a:avLst/>
          </a:prstGeom>
          <a:noFill/>
          <a:ln w="18360">
            <a:noFill/>
            <a:round/>
            <a:headEnd/>
            <a:tailEnd/>
          </a:ln>
        </p:spPr>
        <p:txBody>
          <a:bodyPr lIns="54720" tIns="-9000" rIns="36000" bIns="-9000" anchor="ctr" anchorCtr="1"/>
          <a:lstStyle/>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Predicted Ligand</a:t>
            </a:r>
            <a:endParaRPr lang="en-GB" dirty="0">
              <a:solidFill>
                <a:srgbClr val="000000"/>
              </a:solidFill>
            </a:endParaRPr>
          </a:p>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Binding Sites</a:t>
            </a:r>
          </a:p>
        </p:txBody>
      </p:sp>
      <p:sp>
        <p:nvSpPr>
          <p:cNvPr id="61445" name="Line 5"/>
          <p:cNvSpPr>
            <a:spLocks noChangeShapeType="1"/>
          </p:cNvSpPr>
          <p:nvPr/>
        </p:nvSpPr>
        <p:spPr bwMode="auto">
          <a:xfrm>
            <a:off x="5715000" y="2667000"/>
            <a:ext cx="2286000" cy="1446213"/>
          </a:xfrm>
          <a:prstGeom prst="line">
            <a:avLst/>
          </a:prstGeom>
          <a:noFill/>
          <a:ln w="18360">
            <a:solidFill>
              <a:srgbClr val="000000"/>
            </a:solidFill>
            <a:round/>
            <a:headEnd/>
            <a:tailEnd type="triangle" w="med" len="med"/>
          </a:ln>
        </p:spPr>
        <p:txBody>
          <a:bodyPr/>
          <a:lstStyle/>
          <a:p>
            <a:endParaRPr lang="en-US"/>
          </a:p>
        </p:txBody>
      </p:sp>
      <p:sp>
        <p:nvSpPr>
          <p:cNvPr id="61446" name="Line 6"/>
          <p:cNvSpPr>
            <a:spLocks noChangeShapeType="1"/>
          </p:cNvSpPr>
          <p:nvPr/>
        </p:nvSpPr>
        <p:spPr bwMode="auto">
          <a:xfrm flipH="1">
            <a:off x="3028950" y="2514600"/>
            <a:ext cx="552450" cy="1439862"/>
          </a:xfrm>
          <a:prstGeom prst="line">
            <a:avLst/>
          </a:prstGeom>
          <a:noFill/>
          <a:ln w="18360">
            <a:solidFill>
              <a:srgbClr val="000000"/>
            </a:solidFill>
            <a:round/>
            <a:headEnd/>
            <a:tailEnd type="triangle" w="med" len="med"/>
          </a:ln>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2POR-simp"/>
          <p:cNvPicPr>
            <a:picLocks noChangeAspect="1" noChangeArrowheads="1"/>
          </p:cNvPicPr>
          <p:nvPr/>
        </p:nvPicPr>
        <p:blipFill>
          <a:blip r:embed="rId3"/>
          <a:srcRect/>
          <a:stretch>
            <a:fillRect/>
          </a:stretch>
        </p:blipFill>
        <p:spPr bwMode="auto">
          <a:xfrm>
            <a:off x="5497115" y="1981200"/>
            <a:ext cx="3189685" cy="4343400"/>
          </a:xfrm>
          <a:prstGeom prst="rect">
            <a:avLst/>
          </a:prstGeom>
          <a:noFill/>
          <a:ln w="9525">
            <a:noFill/>
            <a:miter lim="800000"/>
            <a:headEnd/>
            <a:tailEnd/>
          </a:ln>
        </p:spPr>
      </p:pic>
      <p:sp>
        <p:nvSpPr>
          <p:cNvPr id="63489" name="Rectangle 1"/>
          <p:cNvSpPr>
            <a:spLocks noGrp="1" noChangeArrowheads="1"/>
          </p:cNvSpPr>
          <p:nvPr>
            <p:ph type="title" idx="4294967295"/>
          </p:nvPr>
        </p:nvSpPr>
        <p:spPr>
          <a:xfrm>
            <a:off x="1546225" y="128588"/>
            <a:ext cx="6096000" cy="9017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How we can use decals</a:t>
            </a:r>
          </a:p>
        </p:txBody>
      </p:sp>
      <p:pic>
        <p:nvPicPr>
          <p:cNvPr id="63491" name="Picture 3"/>
          <p:cNvPicPr>
            <a:picLocks noChangeAspect="1" noChangeArrowheads="1"/>
          </p:cNvPicPr>
          <p:nvPr/>
        </p:nvPicPr>
        <p:blipFill>
          <a:blip r:embed="rId4"/>
          <a:srcRect/>
          <a:stretch>
            <a:fillRect/>
          </a:stretch>
        </p:blipFill>
        <p:spPr bwMode="auto">
          <a:xfrm>
            <a:off x="465138" y="2057400"/>
            <a:ext cx="3244850" cy="4192588"/>
          </a:xfrm>
          <a:prstGeom prst="rect">
            <a:avLst/>
          </a:prstGeom>
          <a:noFill/>
          <a:ln w="9525">
            <a:noFill/>
            <a:round/>
            <a:headEnd/>
            <a:tailEnd/>
          </a:ln>
        </p:spPr>
      </p:pic>
      <p:sp>
        <p:nvSpPr>
          <p:cNvPr id="63492" name="Text Box 4"/>
          <p:cNvSpPr txBox="1">
            <a:spLocks noChangeArrowheads="1"/>
          </p:cNvSpPr>
          <p:nvPr/>
        </p:nvSpPr>
        <p:spPr bwMode="auto">
          <a:xfrm>
            <a:off x="4114800" y="5392738"/>
            <a:ext cx="1600200" cy="855662"/>
          </a:xfrm>
          <a:prstGeom prst="rect">
            <a:avLst/>
          </a:prstGeom>
          <a:noFill/>
          <a:ln w="18360">
            <a:noFill/>
            <a:round/>
            <a:headEnd/>
            <a:tailEnd/>
          </a:ln>
        </p:spPr>
        <p:txBody>
          <a:bodyPr lIns="54720" tIns="-9000" rIns="36000" bIns="-9000" anchor="ctr" anchorCtr="1"/>
          <a:lstStyle/>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Ligand </a:t>
            </a:r>
          </a:p>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Shadows</a:t>
            </a:r>
          </a:p>
        </p:txBody>
      </p:sp>
      <p:sp>
        <p:nvSpPr>
          <p:cNvPr id="63493" name="Line 5"/>
          <p:cNvSpPr>
            <a:spLocks noChangeShapeType="1"/>
          </p:cNvSpPr>
          <p:nvPr/>
        </p:nvSpPr>
        <p:spPr bwMode="auto">
          <a:xfrm flipV="1">
            <a:off x="5715000" y="5105400"/>
            <a:ext cx="1752600" cy="611188"/>
          </a:xfrm>
          <a:prstGeom prst="line">
            <a:avLst/>
          </a:prstGeom>
          <a:noFill/>
          <a:ln w="18360">
            <a:solidFill>
              <a:srgbClr val="000000"/>
            </a:solidFill>
            <a:round/>
            <a:headEnd/>
            <a:tailEnd type="triangle" w="med" len="med"/>
          </a:ln>
        </p:spPr>
        <p:txBody>
          <a:bodyPr/>
          <a:lstStyle/>
          <a:p>
            <a:endParaRPr lang="en-US"/>
          </a:p>
        </p:txBody>
      </p:sp>
      <p:sp>
        <p:nvSpPr>
          <p:cNvPr id="63494" name="Line 6"/>
          <p:cNvSpPr>
            <a:spLocks noChangeShapeType="1"/>
          </p:cNvSpPr>
          <p:nvPr/>
        </p:nvSpPr>
        <p:spPr bwMode="auto">
          <a:xfrm flipH="1" flipV="1">
            <a:off x="2743200" y="5257800"/>
            <a:ext cx="1373188" cy="457200"/>
          </a:xfrm>
          <a:prstGeom prst="line">
            <a:avLst/>
          </a:prstGeom>
          <a:noFill/>
          <a:ln w="18360">
            <a:solidFill>
              <a:srgbClr val="000000"/>
            </a:solidFill>
            <a:round/>
            <a:headEnd/>
            <a:tailEnd type="triangle" w="med" len="med"/>
          </a:ln>
        </p:spPr>
        <p:txBody>
          <a:bodyPr/>
          <a:lstStyle/>
          <a:p>
            <a:endParaRPr lang="en-US"/>
          </a:p>
        </p:txBody>
      </p:sp>
      <p:sp>
        <p:nvSpPr>
          <p:cNvPr id="9" name="Line 5"/>
          <p:cNvSpPr>
            <a:spLocks noChangeShapeType="1"/>
          </p:cNvSpPr>
          <p:nvPr/>
        </p:nvSpPr>
        <p:spPr bwMode="auto">
          <a:xfrm flipV="1">
            <a:off x="5715000" y="5715000"/>
            <a:ext cx="1676400" cy="152400"/>
          </a:xfrm>
          <a:prstGeom prst="line">
            <a:avLst/>
          </a:prstGeom>
          <a:noFill/>
          <a:ln w="18360">
            <a:solidFill>
              <a:srgbClr val="000000"/>
            </a:solidFill>
            <a:round/>
            <a:headEnd/>
            <a:tailEnd type="triangle" w="med" len="med"/>
          </a:ln>
        </p:spPr>
        <p:txBody>
          <a:bodyPr/>
          <a:lstStyle/>
          <a:p>
            <a:endParaRPr lang="en-US"/>
          </a:p>
        </p:txBody>
      </p:sp>
      <p:sp>
        <p:nvSpPr>
          <p:cNvPr id="10" name="Line 6"/>
          <p:cNvSpPr>
            <a:spLocks noChangeShapeType="1"/>
          </p:cNvSpPr>
          <p:nvPr/>
        </p:nvSpPr>
        <p:spPr bwMode="auto">
          <a:xfrm flipH="1" flipV="1">
            <a:off x="2362200" y="5791200"/>
            <a:ext cx="1752600" cy="152400"/>
          </a:xfrm>
          <a:prstGeom prst="line">
            <a:avLst/>
          </a:prstGeom>
          <a:noFill/>
          <a:ln w="18360">
            <a:solidFill>
              <a:srgbClr val="000000"/>
            </a:solidFill>
            <a:round/>
            <a:headEnd/>
            <a:tailEnd type="triangle" w="med" len="med"/>
          </a:ln>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1546225" y="128588"/>
            <a:ext cx="6096000" cy="9017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Abstraction in 4 steps</a:t>
            </a:r>
          </a:p>
        </p:txBody>
      </p:sp>
      <p:sp>
        <p:nvSpPr>
          <p:cNvPr id="65538" name="Rectangle 2"/>
          <p:cNvSpPr>
            <a:spLocks noGrp="1" noChangeArrowheads="1"/>
          </p:cNvSpPr>
          <p:nvPr>
            <p:ph type="subTitle" idx="4294967295"/>
          </p:nvPr>
        </p:nvSpPr>
        <p:spPr>
          <a:xfrm>
            <a:off x="0" y="1865313"/>
            <a:ext cx="8382000" cy="2717800"/>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Our method:</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smtClean="0"/>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1. Diffuse surface fields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2. Smooth mesh</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3. Identify and remove remaining high-curvature regions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4. Build surface patches and apply a decal for each patch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idx="4294967295"/>
          </p:nvPr>
        </p:nvSpPr>
        <p:spPr>
          <a:xfrm>
            <a:off x="1546225" y="128588"/>
            <a:ext cx="6096000" cy="9017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Abstraction in 4 steps</a:t>
            </a:r>
          </a:p>
        </p:txBody>
      </p:sp>
      <p:sp>
        <p:nvSpPr>
          <p:cNvPr id="67586" name="Rectangle 2"/>
          <p:cNvSpPr>
            <a:spLocks noGrp="1" noChangeArrowheads="1"/>
          </p:cNvSpPr>
          <p:nvPr>
            <p:ph type="subTitle" idx="4294967295"/>
          </p:nvPr>
        </p:nvSpPr>
        <p:spPr>
          <a:xfrm>
            <a:off x="0" y="1865313"/>
            <a:ext cx="8382000" cy="2717800"/>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Our method:</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smtClean="0"/>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000000"/>
                </a:solidFill>
              </a:rPr>
              <a:t>1. Diffuse surface fields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2. Smooth mesh</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3. Identify and remove remaining high-curvature regions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4. Build surface patches and apply a decal for each patch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1547813" y="125413"/>
            <a:ext cx="7488237" cy="911225"/>
          </a:xfrm>
          <a:ln/>
        </p:spPr>
        <p:txBody>
          <a:bodyPr lIns="0" tIns="0" rIns="0" bIns="0" anchor="ct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t>Structural Biology: </a:t>
            </a:r>
            <a:br>
              <a:rPr lang="en-GB" sz="3200"/>
            </a:br>
            <a:r>
              <a:rPr lang="en-GB" sz="3200"/>
              <a:t>form influences function</a:t>
            </a:r>
          </a:p>
        </p:txBody>
      </p:sp>
      <p:pic>
        <p:nvPicPr>
          <p:cNvPr id="5122" name="Picture 2"/>
          <p:cNvPicPr>
            <a:picLocks noChangeAspect="1" noChangeArrowheads="1"/>
          </p:cNvPicPr>
          <p:nvPr/>
        </p:nvPicPr>
        <p:blipFill>
          <a:blip r:embed="rId3"/>
          <a:srcRect/>
          <a:stretch>
            <a:fillRect/>
          </a:stretch>
        </p:blipFill>
        <p:spPr bwMode="auto">
          <a:xfrm>
            <a:off x="2819400" y="4457700"/>
            <a:ext cx="5829300" cy="2019300"/>
          </a:xfrm>
          <a:prstGeom prst="rect">
            <a:avLst/>
          </a:prstGeom>
          <a:noFill/>
          <a:ln w="9525">
            <a:noFill/>
            <a:round/>
            <a:headEnd/>
            <a:tailEnd/>
          </a:ln>
          <a:effectLst/>
        </p:spPr>
      </p:pic>
      <p:sp>
        <p:nvSpPr>
          <p:cNvPr id="5123" name="Text Box 3"/>
          <p:cNvSpPr txBox="1">
            <a:spLocks noChangeArrowheads="1"/>
          </p:cNvSpPr>
          <p:nvPr/>
        </p:nvSpPr>
        <p:spPr bwMode="auto">
          <a:xfrm>
            <a:off x="762000" y="1676400"/>
            <a:ext cx="6530975" cy="2546350"/>
          </a:xfrm>
          <a:prstGeom prst="rect">
            <a:avLst/>
          </a:prstGeom>
          <a:noFill/>
          <a:ln w="9525">
            <a:noFill/>
            <a:round/>
            <a:headEnd/>
            <a:tailEnd/>
          </a:ln>
          <a:effectLst/>
        </p:spPr>
        <p:txBody>
          <a:bodyPr wrap="none"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Standard metaphor: Lock and key</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Proteins and their ligands have complementary</a:t>
            </a:r>
          </a:p>
          <a:p>
            <a:pPr lvl="1">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 Shape</a:t>
            </a:r>
          </a:p>
          <a:p>
            <a:pPr lvl="1">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 Charge</a:t>
            </a:r>
          </a:p>
          <a:p>
            <a:pPr lvl="1">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 </a:t>
            </a:r>
            <a:r>
              <a:rPr lang="en-GB" dirty="0" err="1" smtClean="0">
                <a:solidFill>
                  <a:srgbClr val="000000"/>
                </a:solidFill>
              </a:rPr>
              <a:t>Hydrophobicity</a:t>
            </a:r>
            <a:endParaRPr lang="en-GB" dirty="0" smtClean="0">
              <a:solidFill>
                <a:srgbClr val="000000"/>
              </a:solidFill>
            </a:endParaRPr>
          </a:p>
          <a:p>
            <a:pPr lvl="1">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 ...</a:t>
            </a:r>
            <a:endParaRPr lang="en-GB"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Diffusing surface fields</a:t>
            </a:r>
          </a:p>
        </p:txBody>
      </p:sp>
      <p:pic>
        <p:nvPicPr>
          <p:cNvPr id="69634" name="Picture 2"/>
          <p:cNvPicPr>
            <a:picLocks noChangeAspect="1" noChangeArrowheads="1"/>
          </p:cNvPicPr>
          <p:nvPr/>
        </p:nvPicPr>
        <p:blipFill>
          <a:blip r:embed="rId3"/>
          <a:srcRect/>
          <a:stretch>
            <a:fillRect/>
          </a:stretch>
        </p:blipFill>
        <p:spPr bwMode="auto">
          <a:xfrm>
            <a:off x="3163824" y="1371600"/>
            <a:ext cx="5267325" cy="5029200"/>
          </a:xfrm>
          <a:prstGeom prst="rect">
            <a:avLst/>
          </a:prstGeom>
          <a:noFill/>
          <a:ln w="9525">
            <a:noFill/>
            <a:round/>
            <a:headEnd/>
            <a:tailEnd/>
          </a:ln>
        </p:spPr>
      </p:pic>
      <p:sp>
        <p:nvSpPr>
          <p:cNvPr id="6" name="Text Box 3"/>
          <p:cNvSpPr txBox="1">
            <a:spLocks noChangeArrowheads="1"/>
          </p:cNvSpPr>
          <p:nvPr/>
        </p:nvSpPr>
        <p:spPr bwMode="auto">
          <a:xfrm>
            <a:off x="328613" y="1646238"/>
            <a:ext cx="5156200" cy="593725"/>
          </a:xfrm>
          <a:prstGeom prst="rect">
            <a:avLst/>
          </a:prstGeom>
          <a:noFill/>
          <a:ln w="9525">
            <a:noFill/>
            <a:round/>
            <a:headEnd/>
            <a:tailEnd/>
          </a:ln>
        </p:spPr>
        <p:txBody>
          <a:bodyPr lIns="0" tIns="0" rIns="0" bIns="0" anchor="ctr"/>
          <a:lstStyle/>
          <a:p>
            <a:pPr>
              <a:lnSpc>
                <a:spcPct val="93000"/>
              </a:lnSpc>
              <a:spcBef>
                <a:spcPts val="550"/>
              </a:spcBef>
              <a:buClr>
                <a:srgbClr val="999933"/>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333300"/>
                </a:solidFill>
              </a:rPr>
              <a:t>Starting with a triangulated surface: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Diffusing surface fields</a:t>
            </a:r>
          </a:p>
        </p:txBody>
      </p:sp>
      <p:pic>
        <p:nvPicPr>
          <p:cNvPr id="71682" name="Picture 2"/>
          <p:cNvPicPr>
            <a:picLocks noChangeAspect="1" noChangeArrowheads="1"/>
          </p:cNvPicPr>
          <p:nvPr/>
        </p:nvPicPr>
        <p:blipFill>
          <a:blip r:embed="rId3"/>
          <a:srcRect/>
          <a:stretch>
            <a:fillRect/>
          </a:stretch>
        </p:blipFill>
        <p:spPr bwMode="auto">
          <a:xfrm>
            <a:off x="5257800" y="1371600"/>
            <a:ext cx="3173413" cy="5029200"/>
          </a:xfrm>
          <a:prstGeom prst="rect">
            <a:avLst/>
          </a:prstGeom>
          <a:noFill/>
          <a:ln w="9525">
            <a:noFill/>
            <a:round/>
            <a:headEnd/>
            <a:tailEnd/>
          </a:ln>
        </p:spPr>
      </p:pic>
      <p:sp>
        <p:nvSpPr>
          <p:cNvPr id="71683" name="Text Box 3"/>
          <p:cNvSpPr txBox="1">
            <a:spLocks noChangeArrowheads="1"/>
          </p:cNvSpPr>
          <p:nvPr/>
        </p:nvSpPr>
        <p:spPr bwMode="auto">
          <a:xfrm>
            <a:off x="328613" y="1646238"/>
            <a:ext cx="5156200" cy="593725"/>
          </a:xfrm>
          <a:prstGeom prst="rect">
            <a:avLst/>
          </a:prstGeom>
          <a:noFill/>
          <a:ln w="9525">
            <a:noFill/>
            <a:round/>
            <a:headEnd/>
            <a:tailEnd/>
          </a:ln>
        </p:spPr>
        <p:txBody>
          <a:bodyPr lIns="0" tIns="0" rIns="0" bIns="0" anchor="ctr"/>
          <a:lstStyle/>
          <a:p>
            <a:pPr>
              <a:lnSpc>
                <a:spcPct val="93000"/>
              </a:lnSpc>
              <a:spcBef>
                <a:spcPts val="550"/>
              </a:spcBef>
              <a:buClr>
                <a:srgbClr val="999933"/>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333300"/>
                </a:solidFill>
              </a:rPr>
              <a:t>Starting with a triangulated surface:</a:t>
            </a:r>
          </a:p>
        </p:txBody>
      </p:sp>
      <p:sp>
        <p:nvSpPr>
          <p:cNvPr id="71684" name="Text Box 4"/>
          <p:cNvSpPr txBox="1">
            <a:spLocks noChangeArrowheads="1"/>
          </p:cNvSpPr>
          <p:nvPr/>
        </p:nvSpPr>
        <p:spPr bwMode="auto">
          <a:xfrm>
            <a:off x="1077913" y="3076575"/>
            <a:ext cx="3397250" cy="769938"/>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We sample scalar fields</a:t>
            </a:r>
          </a:p>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onto each vertex:</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Diffusing surface fields</a:t>
            </a:r>
          </a:p>
        </p:txBody>
      </p:sp>
      <p:pic>
        <p:nvPicPr>
          <p:cNvPr id="73730" name="Picture 2"/>
          <p:cNvPicPr>
            <a:picLocks noChangeAspect="1" noChangeArrowheads="1"/>
          </p:cNvPicPr>
          <p:nvPr/>
        </p:nvPicPr>
        <p:blipFill>
          <a:blip r:embed="rId3"/>
          <a:srcRect/>
          <a:stretch>
            <a:fillRect/>
          </a:stretch>
        </p:blipFill>
        <p:spPr bwMode="auto">
          <a:xfrm>
            <a:off x="5257800" y="1371600"/>
            <a:ext cx="3175000" cy="5030788"/>
          </a:xfrm>
          <a:prstGeom prst="rect">
            <a:avLst/>
          </a:prstGeom>
          <a:noFill/>
          <a:ln w="9525">
            <a:noFill/>
            <a:round/>
            <a:headEnd/>
            <a:tailEnd/>
          </a:ln>
        </p:spPr>
      </p:pic>
      <p:sp>
        <p:nvSpPr>
          <p:cNvPr id="73731" name="Text Box 3"/>
          <p:cNvSpPr txBox="1">
            <a:spLocks noChangeArrowheads="1"/>
          </p:cNvSpPr>
          <p:nvPr/>
        </p:nvSpPr>
        <p:spPr bwMode="auto">
          <a:xfrm>
            <a:off x="1077913" y="3076575"/>
            <a:ext cx="3397250" cy="769938"/>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We sample scalar fields</a:t>
            </a:r>
          </a:p>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onto each vertex:</a:t>
            </a:r>
          </a:p>
        </p:txBody>
      </p:sp>
      <p:sp>
        <p:nvSpPr>
          <p:cNvPr id="73732" name="Text Box 4"/>
          <p:cNvSpPr txBox="1">
            <a:spLocks noChangeArrowheads="1"/>
          </p:cNvSpPr>
          <p:nvPr/>
        </p:nvSpPr>
        <p:spPr bwMode="auto">
          <a:xfrm>
            <a:off x="609600" y="4800600"/>
            <a:ext cx="4205287" cy="1109663"/>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And </a:t>
            </a:r>
            <a:r>
              <a:rPr lang="en-GB" dirty="0" smtClean="0">
                <a:solidFill>
                  <a:srgbClr val="000000"/>
                </a:solidFill>
              </a:rPr>
              <a:t>smooth</a:t>
            </a:r>
            <a:r>
              <a:rPr lang="en-GB" dirty="0">
                <a:solidFill>
                  <a:srgbClr val="000000"/>
                </a:solidFill>
              </a:rPr>
              <a:t> </a:t>
            </a:r>
            <a:r>
              <a:rPr lang="en-GB" dirty="0" smtClean="0">
                <a:solidFill>
                  <a:srgbClr val="000000"/>
                </a:solidFill>
              </a:rPr>
              <a:t>them</a:t>
            </a:r>
            <a:r>
              <a:rPr lang="en-GB" dirty="0">
                <a:solidFill>
                  <a:srgbClr val="000000"/>
                </a:solidFill>
              </a:rPr>
              <a:t>, </a:t>
            </a:r>
            <a:r>
              <a:rPr lang="en-GB" dirty="0" smtClean="0">
                <a:solidFill>
                  <a:srgbClr val="000000"/>
                </a:solidFill>
              </a:rPr>
              <a:t>preserving</a:t>
            </a:r>
          </a:p>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large regions </a:t>
            </a:r>
            <a:r>
              <a:rPr lang="en-GB" dirty="0">
                <a:solidFill>
                  <a:srgbClr val="000000"/>
                </a:solidFill>
              </a:rPr>
              <a:t>of uniform value.</a:t>
            </a:r>
          </a:p>
        </p:txBody>
      </p:sp>
      <p:sp>
        <p:nvSpPr>
          <p:cNvPr id="73733" name="Text Box 5"/>
          <p:cNvSpPr txBox="1">
            <a:spLocks noChangeArrowheads="1"/>
          </p:cNvSpPr>
          <p:nvPr/>
        </p:nvSpPr>
        <p:spPr bwMode="auto">
          <a:xfrm>
            <a:off x="328613" y="1646238"/>
            <a:ext cx="5156200" cy="593725"/>
          </a:xfrm>
          <a:prstGeom prst="rect">
            <a:avLst/>
          </a:prstGeom>
          <a:noFill/>
          <a:ln w="9525">
            <a:noFill/>
            <a:round/>
            <a:headEnd/>
            <a:tailEnd/>
          </a:ln>
        </p:spPr>
        <p:txBody>
          <a:bodyPr lIns="0" tIns="0" rIns="0" bIns="0" anchor="ctr"/>
          <a:lstStyle/>
          <a:p>
            <a:pPr>
              <a:lnSpc>
                <a:spcPct val="93000"/>
              </a:lnSpc>
              <a:spcBef>
                <a:spcPts val="550"/>
              </a:spcBef>
              <a:buClr>
                <a:srgbClr val="999933"/>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333300"/>
                </a:solidFill>
              </a:rPr>
              <a:t>Starting with a triangulated surface: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Smoothing</a:t>
            </a:r>
          </a:p>
        </p:txBody>
      </p:sp>
      <p:sp>
        <p:nvSpPr>
          <p:cNvPr id="75778" name="Rectangle 2"/>
          <p:cNvSpPr>
            <a:spLocks noGrp="1" noChangeArrowheads="1"/>
          </p:cNvSpPr>
          <p:nvPr>
            <p:ph type="subTitle" idx="4294967295"/>
          </p:nvPr>
        </p:nvSpPr>
        <p:spPr>
          <a:xfrm>
            <a:off x="119063" y="1771650"/>
            <a:ext cx="8283575" cy="679450"/>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Standard Gaussian smoothing tends to destroy region boundaries:</a:t>
            </a:r>
          </a:p>
        </p:txBody>
      </p:sp>
      <p:sp>
        <p:nvSpPr>
          <p:cNvPr id="75779" name="Freeform 3"/>
          <p:cNvSpPr>
            <a:spLocks/>
          </p:cNvSpPr>
          <p:nvPr/>
        </p:nvSpPr>
        <p:spPr bwMode="auto">
          <a:xfrm>
            <a:off x="4030663" y="4402138"/>
            <a:ext cx="1143000" cy="1587"/>
          </a:xfrm>
          <a:custGeom>
            <a:avLst/>
            <a:gdLst>
              <a:gd name="T0" fmla="*/ 0 w 3176"/>
              <a:gd name="T1" fmla="*/ 0 h 1"/>
              <a:gd name="T2" fmla="*/ 3175 w 3176"/>
              <a:gd name="T3" fmla="*/ 0 h 1"/>
              <a:gd name="T4" fmla="*/ 0 60000 65536"/>
              <a:gd name="T5" fmla="*/ 0 60000 65536"/>
              <a:gd name="T6" fmla="*/ 0 w 3176"/>
              <a:gd name="T7" fmla="*/ 0 h 1"/>
              <a:gd name="T8" fmla="*/ 3176 w 3176"/>
              <a:gd name="T9" fmla="*/ 1 h 1"/>
            </a:gdLst>
            <a:ahLst/>
            <a:cxnLst>
              <a:cxn ang="T4">
                <a:pos x="T0" y="T1"/>
              </a:cxn>
              <a:cxn ang="T5">
                <a:pos x="T2" y="T3"/>
              </a:cxn>
            </a:cxnLst>
            <a:rect l="T6" t="T7" r="T8" b="T9"/>
            <a:pathLst>
              <a:path w="3176" h="1">
                <a:moveTo>
                  <a:pt x="0" y="0"/>
                </a:moveTo>
                <a:lnTo>
                  <a:pt x="3175" y="0"/>
                </a:lnTo>
              </a:path>
            </a:pathLst>
          </a:custGeom>
          <a:noFill/>
          <a:ln w="54720">
            <a:solidFill>
              <a:srgbClr val="000000"/>
            </a:solidFill>
            <a:round/>
            <a:headEnd/>
            <a:tailEnd type="triangle" w="med" len="med"/>
          </a:ln>
        </p:spPr>
        <p:txBody>
          <a:bodyPr/>
          <a:lstStyle/>
          <a:p>
            <a:pPr eaLnBrk="0" hangingPunct="0">
              <a:lnSpc>
                <a:spcPct val="93000"/>
              </a:lnSpc>
              <a:buClr>
                <a:srgbClr val="000000"/>
              </a:buClr>
              <a:buSzPct val="100000"/>
              <a:buFont typeface="Arial" pitchFamily="34" charset="0"/>
              <a:buNone/>
            </a:pPr>
            <a:endParaRPr lang="en-US"/>
          </a:p>
        </p:txBody>
      </p:sp>
      <p:pic>
        <p:nvPicPr>
          <p:cNvPr id="75780" name="Picture 4"/>
          <p:cNvPicPr>
            <a:picLocks noChangeAspect="1" noChangeArrowheads="1"/>
          </p:cNvPicPr>
          <p:nvPr/>
        </p:nvPicPr>
        <p:blipFill>
          <a:blip r:embed="rId3"/>
          <a:srcRect/>
          <a:stretch>
            <a:fillRect/>
          </a:stretch>
        </p:blipFill>
        <p:spPr bwMode="auto">
          <a:xfrm>
            <a:off x="1144588" y="3055938"/>
            <a:ext cx="2587625" cy="2587625"/>
          </a:xfrm>
          <a:prstGeom prst="rect">
            <a:avLst/>
          </a:prstGeom>
          <a:noFill/>
          <a:ln w="9525">
            <a:noFill/>
            <a:round/>
            <a:headEnd/>
            <a:tailEnd/>
          </a:ln>
        </p:spPr>
      </p:pic>
      <p:pic>
        <p:nvPicPr>
          <p:cNvPr id="75781" name="Picture 5"/>
          <p:cNvPicPr>
            <a:picLocks noChangeAspect="1" noChangeArrowheads="1"/>
          </p:cNvPicPr>
          <p:nvPr/>
        </p:nvPicPr>
        <p:blipFill>
          <a:blip r:embed="rId4"/>
          <a:srcRect/>
          <a:stretch>
            <a:fillRect/>
          </a:stretch>
        </p:blipFill>
        <p:spPr bwMode="auto">
          <a:xfrm>
            <a:off x="5367338" y="3054350"/>
            <a:ext cx="2587625" cy="2587625"/>
          </a:xfrm>
          <a:prstGeom prst="rect">
            <a:avLst/>
          </a:prstGeom>
          <a:noFill/>
          <a:ln w="9525">
            <a:noFill/>
            <a:round/>
            <a:headEnd/>
            <a:tailEnd/>
          </a:ln>
        </p:spPr>
      </p:pic>
      <p:sp>
        <p:nvSpPr>
          <p:cNvPr id="75782" name="Text Box 6"/>
          <p:cNvSpPr txBox="1">
            <a:spLocks noChangeArrowheads="1"/>
          </p:cNvSpPr>
          <p:nvPr/>
        </p:nvSpPr>
        <p:spPr bwMode="auto">
          <a:xfrm>
            <a:off x="847725" y="5986463"/>
            <a:ext cx="7358063" cy="430212"/>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Weights pixel neighbors by distance when averaging.</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546225" y="192088"/>
            <a:ext cx="7699375" cy="787400"/>
          </a:xfrm>
          <a:ln/>
        </p:spPr>
        <p:txBody>
          <a:bodyPr lIns="0" tIns="0" rIns="0" bIns="0" anchor="ct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Bilateral filtering</a:t>
            </a:r>
          </a:p>
        </p:txBody>
      </p:sp>
      <p:sp>
        <p:nvSpPr>
          <p:cNvPr id="28674" name="Rectangle 2"/>
          <p:cNvSpPr>
            <a:spLocks noGrp="1" noChangeArrowheads="1"/>
          </p:cNvSpPr>
          <p:nvPr>
            <p:ph type="subTitle" idx="4294967295"/>
          </p:nvPr>
        </p:nvSpPr>
        <p:spPr>
          <a:xfrm>
            <a:off x="158750" y="1709738"/>
            <a:ext cx="8604250" cy="1019175"/>
          </a:xfrm>
          <a:ln/>
        </p:spPr>
        <p:txBody>
          <a:bodyPr lIns="0" tIns="0" rIns="0" bIns="0" anchor="ctr"/>
          <a:lstStyle/>
          <a:p>
            <a:pPr marL="457200" lvl="1" indent="0">
              <a:spcBef>
                <a:spcPts val="550"/>
              </a:spcBef>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t>A bilateral filter* smooths an image by taking into account both distance and value difference when averaging neighboring pixels.</a:t>
            </a:r>
          </a:p>
        </p:txBody>
      </p:sp>
      <p:sp>
        <p:nvSpPr>
          <p:cNvPr id="28675" name="Freeform 3"/>
          <p:cNvSpPr>
            <a:spLocks/>
          </p:cNvSpPr>
          <p:nvPr/>
        </p:nvSpPr>
        <p:spPr bwMode="auto">
          <a:xfrm>
            <a:off x="4030663" y="4402138"/>
            <a:ext cx="1143000" cy="1587"/>
          </a:xfrm>
          <a:custGeom>
            <a:avLst/>
            <a:gdLst/>
            <a:ahLst/>
            <a:cxnLst>
              <a:cxn ang="0">
                <a:pos x="0" y="0"/>
              </a:cxn>
              <a:cxn ang="0">
                <a:pos x="3175" y="0"/>
              </a:cxn>
            </a:cxnLst>
            <a:rect l="0" t="0" r="r" b="b"/>
            <a:pathLst>
              <a:path w="3176" h="1">
                <a:moveTo>
                  <a:pt x="0" y="0"/>
                </a:moveTo>
                <a:lnTo>
                  <a:pt x="3175" y="0"/>
                </a:lnTo>
              </a:path>
            </a:pathLst>
          </a:custGeom>
          <a:noFill/>
          <a:ln w="54720">
            <a:solidFill>
              <a:srgbClr val="000000"/>
            </a:solidFill>
            <a:round/>
            <a:headEnd/>
            <a:tailEnd type="triangle" w="med" len="med"/>
          </a:ln>
          <a:effectLst/>
        </p:spPr>
        <p:txBody>
          <a:bodyPr/>
          <a:lstStyle/>
          <a:p>
            <a:endParaRPr lang="en-US"/>
          </a:p>
        </p:txBody>
      </p:sp>
      <p:pic>
        <p:nvPicPr>
          <p:cNvPr id="28676" name="Picture 4"/>
          <p:cNvPicPr>
            <a:picLocks noChangeAspect="1" noChangeArrowheads="1"/>
          </p:cNvPicPr>
          <p:nvPr/>
        </p:nvPicPr>
        <p:blipFill>
          <a:blip r:embed="rId3"/>
          <a:srcRect/>
          <a:stretch>
            <a:fillRect/>
          </a:stretch>
        </p:blipFill>
        <p:spPr bwMode="auto">
          <a:xfrm>
            <a:off x="1144588" y="3055938"/>
            <a:ext cx="2587625" cy="2587625"/>
          </a:xfrm>
          <a:prstGeom prst="rect">
            <a:avLst/>
          </a:prstGeom>
          <a:noFill/>
          <a:ln w="9525">
            <a:noFill/>
            <a:round/>
            <a:headEnd/>
            <a:tailEnd/>
          </a:ln>
          <a:effectLst/>
        </p:spPr>
      </p:pic>
      <p:pic>
        <p:nvPicPr>
          <p:cNvPr id="28677" name="Picture 5"/>
          <p:cNvPicPr>
            <a:picLocks noChangeAspect="1" noChangeArrowheads="1"/>
          </p:cNvPicPr>
          <p:nvPr/>
        </p:nvPicPr>
        <p:blipFill>
          <a:blip r:embed="rId4"/>
          <a:srcRect/>
          <a:stretch>
            <a:fillRect/>
          </a:stretch>
        </p:blipFill>
        <p:spPr bwMode="auto">
          <a:xfrm>
            <a:off x="5368925" y="3054350"/>
            <a:ext cx="2587625" cy="2587625"/>
          </a:xfrm>
          <a:prstGeom prst="rect">
            <a:avLst/>
          </a:prstGeom>
          <a:noFill/>
          <a:ln w="9525">
            <a:noFill/>
            <a:round/>
            <a:headEnd/>
            <a:tailEnd/>
          </a:ln>
          <a:effectLst/>
        </p:spPr>
      </p:pic>
      <p:sp>
        <p:nvSpPr>
          <p:cNvPr id="28678" name="Text Box 6"/>
          <p:cNvSpPr txBox="1">
            <a:spLocks noChangeArrowheads="1"/>
          </p:cNvSpPr>
          <p:nvPr/>
        </p:nvSpPr>
        <p:spPr bwMode="auto">
          <a:xfrm>
            <a:off x="261938" y="5943600"/>
            <a:ext cx="4510087" cy="569913"/>
          </a:xfrm>
          <a:prstGeom prst="rect">
            <a:avLst/>
          </a:prstGeom>
          <a:noFill/>
          <a:ln w="9525">
            <a:noFill/>
            <a:round/>
            <a:headEnd/>
            <a:tailEnd/>
          </a:ln>
          <a:effectLst/>
        </p:spPr>
        <p:txBody>
          <a:bodyPr lIns="90000" tIns="45000" rIns="90000" bIns="45000"/>
          <a:lstStyle/>
          <a:p>
            <a:pPr>
              <a:lnSpc>
                <a:spcPct val="112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imbusRomNo9L-Regu" charset="0"/>
              </a:rPr>
              <a:t>* C. Tomasi and R.Manduchi. Bilateral filtering for gray and color images. In </a:t>
            </a:r>
            <a:r>
              <a:rPr lang="en-GB" sz="1400">
                <a:solidFill>
                  <a:srgbClr val="000000"/>
                </a:solidFill>
                <a:latin typeface="NimbusRomNo9L-ReguItal" charset="0"/>
              </a:rPr>
              <a:t>ICCV</a:t>
            </a:r>
            <a:r>
              <a:rPr lang="en-GB" sz="1400">
                <a:solidFill>
                  <a:srgbClr val="000000"/>
                </a:solidFill>
                <a:latin typeface="NimbusRomNo9L-Regu" charset="0"/>
              </a:rPr>
              <a:t>, pages 839–846, 1998.</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1546225" y="192088"/>
            <a:ext cx="7699375" cy="787400"/>
          </a:xfrm>
          <a:ln/>
        </p:spPr>
        <p:txBody>
          <a:bodyPr lIns="0" tIns="0" rIns="0" bIns="0" anchor="ct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Bilateral filtering</a:t>
            </a:r>
          </a:p>
        </p:txBody>
      </p:sp>
      <p:sp>
        <p:nvSpPr>
          <p:cNvPr id="29698" name="Rectangle 2"/>
          <p:cNvSpPr>
            <a:spLocks noGrp="1" noChangeArrowheads="1"/>
          </p:cNvSpPr>
          <p:nvPr>
            <p:ph type="subTitle" idx="4294967295"/>
          </p:nvPr>
        </p:nvSpPr>
        <p:spPr>
          <a:xfrm>
            <a:off x="158750" y="1709738"/>
            <a:ext cx="8604250" cy="1019175"/>
          </a:xfrm>
          <a:ln/>
        </p:spPr>
        <p:txBody>
          <a:bodyPr lIns="0" tIns="0" rIns="0" bIns="0" anchor="ctr"/>
          <a:lstStyle/>
          <a:p>
            <a:pPr marL="457200" lvl="1" indent="0">
              <a:spcBef>
                <a:spcPts val="550"/>
              </a:spcBef>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t>A bilateral filter* smooths an image by taking into account both distance and value difference when averaging neighboring pixels.</a:t>
            </a:r>
          </a:p>
        </p:txBody>
      </p:sp>
      <p:sp>
        <p:nvSpPr>
          <p:cNvPr id="29699" name="Text Box 3"/>
          <p:cNvSpPr txBox="1">
            <a:spLocks noChangeArrowheads="1"/>
          </p:cNvSpPr>
          <p:nvPr/>
        </p:nvSpPr>
        <p:spPr bwMode="auto">
          <a:xfrm>
            <a:off x="4081463" y="5875338"/>
            <a:ext cx="4721225" cy="769937"/>
          </a:xfrm>
          <a:prstGeom prst="rect">
            <a:avLst/>
          </a:prstGeom>
          <a:noFill/>
          <a:ln w="9525">
            <a:noFill/>
            <a:round/>
            <a:headEnd/>
            <a:tailEnd/>
          </a:ln>
          <a:effectLst/>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...producing a smooth result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while still retaining sharp edges.</a:t>
            </a:r>
          </a:p>
        </p:txBody>
      </p:sp>
      <p:sp>
        <p:nvSpPr>
          <p:cNvPr id="29700" name="Line 4"/>
          <p:cNvSpPr>
            <a:spLocks noChangeShapeType="1"/>
          </p:cNvSpPr>
          <p:nvPr/>
        </p:nvSpPr>
        <p:spPr bwMode="auto">
          <a:xfrm>
            <a:off x="4030663" y="4402138"/>
            <a:ext cx="1143000" cy="1587"/>
          </a:xfrm>
          <a:prstGeom prst="line">
            <a:avLst/>
          </a:prstGeom>
          <a:noFill/>
          <a:ln w="54720">
            <a:solidFill>
              <a:srgbClr val="000000"/>
            </a:solidFill>
            <a:round/>
            <a:headEnd/>
            <a:tailEnd type="triangle" w="med" len="med"/>
          </a:ln>
          <a:effectLst/>
        </p:spPr>
        <p:txBody>
          <a:bodyPr/>
          <a:lstStyle/>
          <a:p>
            <a:endParaRPr lang="en-US"/>
          </a:p>
        </p:txBody>
      </p:sp>
      <p:pic>
        <p:nvPicPr>
          <p:cNvPr id="29701" name="Picture 5"/>
          <p:cNvPicPr>
            <a:picLocks noChangeAspect="1" noChangeArrowheads="1"/>
          </p:cNvPicPr>
          <p:nvPr/>
        </p:nvPicPr>
        <p:blipFill>
          <a:blip r:embed="rId3"/>
          <a:srcRect/>
          <a:stretch>
            <a:fillRect/>
          </a:stretch>
        </p:blipFill>
        <p:spPr bwMode="auto">
          <a:xfrm>
            <a:off x="1144588" y="3055938"/>
            <a:ext cx="2587625" cy="2587625"/>
          </a:xfrm>
          <a:prstGeom prst="rect">
            <a:avLst/>
          </a:prstGeom>
          <a:noFill/>
          <a:ln w="9525">
            <a:noFill/>
            <a:round/>
            <a:headEnd/>
            <a:tailEnd/>
          </a:ln>
          <a:effectLst/>
        </p:spPr>
      </p:pic>
      <p:pic>
        <p:nvPicPr>
          <p:cNvPr id="29702" name="Picture 6"/>
          <p:cNvPicPr>
            <a:picLocks noChangeAspect="1" noChangeArrowheads="1"/>
          </p:cNvPicPr>
          <p:nvPr/>
        </p:nvPicPr>
        <p:blipFill>
          <a:blip r:embed="rId4"/>
          <a:srcRect/>
          <a:stretch>
            <a:fillRect/>
          </a:stretch>
        </p:blipFill>
        <p:spPr bwMode="auto">
          <a:xfrm>
            <a:off x="5368925" y="3054350"/>
            <a:ext cx="2587625" cy="2587625"/>
          </a:xfrm>
          <a:prstGeom prst="rect">
            <a:avLst/>
          </a:prstGeom>
          <a:noFill/>
          <a:ln w="9525">
            <a:noFill/>
            <a:round/>
            <a:headEnd/>
            <a:tailEnd/>
          </a:ln>
          <a:effectLst/>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Bilateral filtering</a:t>
            </a:r>
          </a:p>
        </p:txBody>
      </p:sp>
      <p:sp>
        <p:nvSpPr>
          <p:cNvPr id="81922" name="Rectangle 2"/>
          <p:cNvSpPr>
            <a:spLocks noGrp="1" noChangeArrowheads="1"/>
          </p:cNvSpPr>
          <p:nvPr>
            <p:ph type="subTitle" idx="4294967295"/>
          </p:nvPr>
        </p:nvSpPr>
        <p:spPr>
          <a:xfrm>
            <a:off x="534988" y="1936750"/>
            <a:ext cx="8382000" cy="531813"/>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smtClean="0"/>
              <a:t>We do the same thing, but on a mesh:</a:t>
            </a:r>
          </a:p>
        </p:txBody>
      </p:sp>
      <p:pic>
        <p:nvPicPr>
          <p:cNvPr id="81923" name="Picture 3"/>
          <p:cNvPicPr>
            <a:picLocks noChangeAspect="1" noChangeArrowheads="1"/>
          </p:cNvPicPr>
          <p:nvPr/>
        </p:nvPicPr>
        <p:blipFill>
          <a:blip r:embed="rId3"/>
          <a:stretch>
            <a:fillRect/>
          </a:stretch>
        </p:blipFill>
        <p:spPr bwMode="auto">
          <a:xfrm>
            <a:off x="2929001" y="2873375"/>
            <a:ext cx="3616199" cy="2460625"/>
          </a:xfrm>
          <a:prstGeom prst="rect">
            <a:avLst/>
          </a:prstGeom>
          <a:noFill/>
          <a:ln w="9525">
            <a:noFill/>
            <a:round/>
            <a:headEnd/>
            <a:tailEnd/>
          </a:ln>
        </p:spPr>
      </p:pic>
      <p:sp>
        <p:nvSpPr>
          <p:cNvPr id="81924" name="Text Box 4"/>
          <p:cNvSpPr txBox="1">
            <a:spLocks noChangeArrowheads="1"/>
          </p:cNvSpPr>
          <p:nvPr/>
        </p:nvSpPr>
        <p:spPr bwMode="auto">
          <a:xfrm>
            <a:off x="2673350" y="5662613"/>
            <a:ext cx="3417888" cy="712787"/>
          </a:xfrm>
          <a:prstGeom prst="rect">
            <a:avLst/>
          </a:prstGeom>
          <a:noFill/>
          <a:ln w="9525">
            <a:noFill/>
            <a:round/>
            <a:headEnd/>
            <a:tailEnd/>
          </a:ln>
        </p:spPr>
        <p:txBody>
          <a:bodyPr wrap="none" lIns="90000" tIns="45000" rIns="90000" bIns="45000"/>
          <a:lstStyle/>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200" dirty="0" smtClean="0">
                <a:solidFill>
                  <a:srgbClr val="000000"/>
                </a:solidFill>
              </a:rPr>
              <a:t>A vertex </a:t>
            </a:r>
            <a:r>
              <a:rPr lang="en-GB" sz="2200" dirty="0">
                <a:solidFill>
                  <a:srgbClr val="000000"/>
                </a:solidFill>
              </a:rPr>
              <a:t>and its </a:t>
            </a:r>
          </a:p>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200" dirty="0">
                <a:solidFill>
                  <a:srgbClr val="000000"/>
                </a:solidFill>
              </a:rPr>
              <a:t>immediate </a:t>
            </a:r>
            <a:r>
              <a:rPr lang="en-GB" sz="2200" dirty="0" err="1">
                <a:solidFill>
                  <a:srgbClr val="000000"/>
                </a:solidFill>
              </a:rPr>
              <a:t>neighbors</a:t>
            </a:r>
            <a:endParaRPr lang="en-GB" sz="2200"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ChangeArrowheads="1"/>
          </p:cNvSpPr>
          <p:nvPr>
            <p:ph type="title" idx="4294967295"/>
          </p:nvPr>
        </p:nvSpPr>
        <p:spPr>
          <a:xfrm>
            <a:off x="1546225" y="128588"/>
            <a:ext cx="6096000" cy="9017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Abstraction in 4 steps</a:t>
            </a:r>
          </a:p>
        </p:txBody>
      </p:sp>
      <p:sp>
        <p:nvSpPr>
          <p:cNvPr id="83970" name="Rectangle 2"/>
          <p:cNvSpPr>
            <a:spLocks noGrp="1" noChangeArrowheads="1"/>
          </p:cNvSpPr>
          <p:nvPr>
            <p:ph type="subTitle" idx="4294967295"/>
          </p:nvPr>
        </p:nvSpPr>
        <p:spPr>
          <a:xfrm>
            <a:off x="0" y="1865313"/>
            <a:ext cx="8382000" cy="2717800"/>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Our method:</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smtClean="0">
              <a:solidFill>
                <a:srgbClr val="000000"/>
              </a:solidFill>
            </a:endParaRP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1. Diffuse surface fields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2. Smooth mesh</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3. Identify and remove remaining high-curvature regions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4. Build surface patches and apply a decal for each patch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1546225" y="192088"/>
            <a:ext cx="7699375" cy="787400"/>
          </a:xfrm>
          <a:ln/>
        </p:spPr>
        <p:txBody>
          <a:bodyPr lIns="0" tIns="0" rIns="0" bIns="0" anchor="ct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Smoothing the mesh</a:t>
            </a:r>
          </a:p>
        </p:txBody>
      </p:sp>
      <p:sp>
        <p:nvSpPr>
          <p:cNvPr id="32770" name="Rectangle 2"/>
          <p:cNvSpPr>
            <a:spLocks noGrp="1" noChangeArrowheads="1"/>
          </p:cNvSpPr>
          <p:nvPr>
            <p:ph type="subTitle" idx="4294967295"/>
          </p:nvPr>
        </p:nvSpPr>
        <p:spPr>
          <a:xfrm>
            <a:off x="304800" y="1600200"/>
            <a:ext cx="6678613" cy="2209800"/>
          </a:xfrm>
          <a:ln/>
        </p:spPr>
        <p:txBody>
          <a:bodyPr lIns="0" tIns="0" rIns="0" bIns="0" anchor="t"/>
          <a:lstStyle/>
          <a:p>
            <a:pPr marL="57150" indent="0">
              <a:spcBef>
                <a:spcPts val="550"/>
              </a:spcBef>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err="1"/>
              <a:t>Taubin</a:t>
            </a:r>
            <a:r>
              <a:rPr lang="en-GB" dirty="0"/>
              <a:t>* </a:t>
            </a:r>
            <a:r>
              <a:rPr lang="en-GB" dirty="0" smtClean="0"/>
              <a:t>(lambda/mu</a:t>
            </a:r>
            <a:r>
              <a:rPr lang="en-GB" dirty="0"/>
              <a:t>) </a:t>
            </a:r>
            <a:r>
              <a:rPr lang="en-GB" dirty="0" smtClean="0"/>
              <a:t>smoothing</a:t>
            </a:r>
          </a:p>
          <a:p>
            <a:pPr marL="57150" indent="0">
              <a:spcBef>
                <a:spcPts val="550"/>
              </a:spcBef>
              <a:buClrTx/>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dirty="0" smtClean="0"/>
          </a:p>
          <a:p>
            <a:pPr marL="57150" indent="0">
              <a:spcBef>
                <a:spcPts val="550"/>
              </a:spcBef>
              <a:buClrTx/>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smtClean="0"/>
              <a:t>Pros:</a:t>
            </a:r>
          </a:p>
          <a:p>
            <a:pPr marL="457200" lvl="1" indent="0">
              <a:spcBef>
                <a:spcPts val="550"/>
              </a:spcBef>
              <a:buClrTx/>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smtClean="0"/>
              <a:t> Fast</a:t>
            </a:r>
          </a:p>
          <a:p>
            <a:pPr marL="457200" lvl="1" indent="0">
              <a:spcBef>
                <a:spcPts val="550"/>
              </a:spcBef>
              <a:buClrTx/>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smtClean="0"/>
              <a:t> Volume preserving</a:t>
            </a:r>
          </a:p>
          <a:p>
            <a:pPr marL="457200" lvl="1" indent="0">
              <a:spcBef>
                <a:spcPts val="550"/>
              </a:spcBef>
              <a:buClrTx/>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smtClean="0"/>
              <a:t> Easy to implement</a:t>
            </a:r>
          </a:p>
        </p:txBody>
      </p:sp>
      <p:pic>
        <p:nvPicPr>
          <p:cNvPr id="32771" name="Picture 3"/>
          <p:cNvPicPr>
            <a:picLocks noChangeAspect="1" noChangeArrowheads="1"/>
          </p:cNvPicPr>
          <p:nvPr/>
        </p:nvPicPr>
        <p:blipFill>
          <a:blip r:embed="rId3"/>
          <a:srcRect/>
          <a:stretch>
            <a:fillRect/>
          </a:stretch>
        </p:blipFill>
        <p:spPr bwMode="auto">
          <a:xfrm>
            <a:off x="4038600" y="2133600"/>
            <a:ext cx="2356488" cy="3775075"/>
          </a:xfrm>
          <a:prstGeom prst="rect">
            <a:avLst/>
          </a:prstGeom>
          <a:noFill/>
          <a:ln w="9525">
            <a:noFill/>
            <a:round/>
            <a:headEnd/>
            <a:tailEnd/>
          </a:ln>
          <a:effectLst/>
        </p:spPr>
      </p:pic>
      <p:pic>
        <p:nvPicPr>
          <p:cNvPr id="32772" name="Picture 4"/>
          <p:cNvPicPr>
            <a:picLocks noChangeAspect="1" noChangeArrowheads="1"/>
          </p:cNvPicPr>
          <p:nvPr/>
        </p:nvPicPr>
        <p:blipFill>
          <a:blip r:embed="rId4"/>
          <a:srcRect/>
          <a:stretch>
            <a:fillRect/>
          </a:stretch>
        </p:blipFill>
        <p:spPr bwMode="auto">
          <a:xfrm>
            <a:off x="6705600" y="2214805"/>
            <a:ext cx="2209800" cy="3647590"/>
          </a:xfrm>
          <a:prstGeom prst="rect">
            <a:avLst/>
          </a:prstGeom>
          <a:noFill/>
          <a:ln w="9525">
            <a:noFill/>
            <a:round/>
            <a:headEnd/>
            <a:tailEnd/>
          </a:ln>
          <a:effectLst/>
        </p:spPr>
      </p:pic>
      <p:sp>
        <p:nvSpPr>
          <p:cNvPr id="32774" name="Text Box 6"/>
          <p:cNvSpPr txBox="1">
            <a:spLocks noChangeArrowheads="1"/>
          </p:cNvSpPr>
          <p:nvPr/>
        </p:nvSpPr>
        <p:spPr bwMode="auto">
          <a:xfrm>
            <a:off x="298450" y="6076950"/>
            <a:ext cx="4816475" cy="569913"/>
          </a:xfrm>
          <a:prstGeom prst="rect">
            <a:avLst/>
          </a:prstGeom>
          <a:noFill/>
          <a:ln w="9525">
            <a:noFill/>
            <a:round/>
            <a:headEnd/>
            <a:tailEnd/>
          </a:ln>
          <a:effectLst/>
        </p:spPr>
        <p:txBody>
          <a:bodyPr lIns="90000" tIns="45000" rIns="90000" bIns="45000"/>
          <a:lstStyle/>
          <a:p>
            <a:pPr>
              <a:lnSpc>
                <a:spcPct val="112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imbusRomNo9L-Regu" charset="0"/>
              </a:rPr>
              <a:t>* G. Taubin. A signal processing approach to fair surface design. In </a:t>
            </a:r>
            <a:r>
              <a:rPr lang="en-GB" sz="1400">
                <a:solidFill>
                  <a:srgbClr val="000000"/>
                </a:solidFill>
                <a:latin typeface="NimbusRomNo9L-ReguItal" charset="0"/>
              </a:rPr>
              <a:t>Proceedings of SIGGRAPH 95</a:t>
            </a:r>
            <a:r>
              <a:rPr lang="en-GB" sz="1400">
                <a:solidFill>
                  <a:srgbClr val="000000"/>
                </a:solidFill>
                <a:latin typeface="NimbusRomNo9L-Regu" charset="0"/>
              </a:rPr>
              <a:t>, pages 351–358.</a:t>
            </a:r>
          </a:p>
        </p:txBody>
      </p:sp>
      <p:sp>
        <p:nvSpPr>
          <p:cNvPr id="8" name="Line 4"/>
          <p:cNvSpPr>
            <a:spLocks noChangeShapeType="1"/>
          </p:cNvSpPr>
          <p:nvPr/>
        </p:nvSpPr>
        <p:spPr bwMode="auto">
          <a:xfrm>
            <a:off x="5791200" y="3962400"/>
            <a:ext cx="914400" cy="1587"/>
          </a:xfrm>
          <a:prstGeom prst="line">
            <a:avLst/>
          </a:prstGeom>
          <a:noFill/>
          <a:ln w="36720">
            <a:solidFill>
              <a:srgbClr val="000000"/>
            </a:solidFill>
            <a:round/>
            <a:headEnd/>
            <a:tailEnd type="triangle" w="med" len="med"/>
          </a:ln>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The trouble with smoothing...</a:t>
            </a:r>
          </a:p>
        </p:txBody>
      </p:sp>
      <p:pic>
        <p:nvPicPr>
          <p:cNvPr id="88067" name="Picture 4"/>
          <p:cNvPicPr>
            <a:picLocks noChangeAspect="1" noChangeArrowheads="1"/>
          </p:cNvPicPr>
          <p:nvPr/>
        </p:nvPicPr>
        <p:blipFill>
          <a:blip r:embed="rId3"/>
          <a:srcRect/>
          <a:stretch>
            <a:fillRect/>
          </a:stretch>
        </p:blipFill>
        <p:spPr bwMode="auto">
          <a:xfrm>
            <a:off x="5867400" y="1676400"/>
            <a:ext cx="2897187" cy="4554538"/>
          </a:xfrm>
          <a:prstGeom prst="rect">
            <a:avLst/>
          </a:prstGeom>
          <a:noFill/>
          <a:ln w="9525">
            <a:noFill/>
            <a:round/>
            <a:headEnd/>
            <a:tailEnd/>
          </a:ln>
        </p:spPr>
      </p:pic>
      <p:sp>
        <p:nvSpPr>
          <p:cNvPr id="8" name="Rectangle 2"/>
          <p:cNvSpPr txBox="1">
            <a:spLocks noChangeArrowheads="1"/>
          </p:cNvSpPr>
          <p:nvPr/>
        </p:nvSpPr>
        <p:spPr bwMode="auto">
          <a:xfrm>
            <a:off x="304800" y="1600200"/>
            <a:ext cx="4800600" cy="2209800"/>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57150" marR="0" lvl="0" indent="0" algn="l" defTabSz="457200" rtl="0" eaLnBrk="0" fontAlgn="base" latinLnBrk="0" hangingPunct="0">
              <a:lnSpc>
                <a:spcPct val="93000"/>
              </a:lnSpc>
              <a:spcBef>
                <a:spcPts val="550"/>
              </a:spcBef>
              <a:spcAft>
                <a:spcPct val="0"/>
              </a:spcAft>
              <a:buClr>
                <a:srgbClr val="999933"/>
              </a:buClr>
              <a:buSzPct val="100000"/>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kumimoji="0" lang="en-GB" sz="2400" b="0" i="0" u="none" strike="noStrike" kern="0" cap="none" spc="0" normalizeH="0" baseline="0" noProof="0" dirty="0" err="1" smtClean="0">
                <a:ln>
                  <a:noFill/>
                </a:ln>
                <a:solidFill>
                  <a:srgbClr val="333300"/>
                </a:solidFill>
                <a:effectLst/>
                <a:uLnTx/>
                <a:uFillTx/>
                <a:latin typeface="+mn-lt"/>
                <a:ea typeface="+mn-ea"/>
                <a:cs typeface="+mn-cs"/>
              </a:rPr>
              <a:t>Taubin</a:t>
            </a:r>
            <a:r>
              <a:rPr kumimoji="0" lang="en-GB" sz="2400" b="0" i="0" u="none" strike="noStrike" kern="0" cap="none" spc="0" normalizeH="0" baseline="0" noProof="0" dirty="0" smtClean="0">
                <a:ln>
                  <a:noFill/>
                </a:ln>
                <a:solidFill>
                  <a:srgbClr val="333300"/>
                </a:solidFill>
                <a:effectLst/>
                <a:uLnTx/>
                <a:uFillTx/>
                <a:latin typeface="+mn-lt"/>
                <a:ea typeface="+mn-ea"/>
                <a:cs typeface="+mn-cs"/>
              </a:rPr>
              <a:t> </a:t>
            </a:r>
            <a:r>
              <a:rPr kumimoji="0" lang="en-GB" sz="2400" b="0" i="0" u="none" strike="noStrike" kern="0" cap="none" spc="0" normalizeH="0" baseline="0" noProof="0" dirty="0" smtClean="0">
                <a:ln>
                  <a:noFill/>
                </a:ln>
                <a:solidFill>
                  <a:srgbClr val="333300"/>
                </a:solidFill>
                <a:effectLst/>
                <a:uLnTx/>
                <a:uFillTx/>
                <a:latin typeface="+mn-lt"/>
                <a:ea typeface="+mn-ea"/>
                <a:cs typeface="+mn-cs"/>
              </a:rPr>
              <a:t>(lambda/mu</a:t>
            </a:r>
            <a:r>
              <a:rPr kumimoji="0" lang="en-GB" sz="2400" b="0" i="0" u="none" strike="noStrike" kern="0" cap="none" spc="0" normalizeH="0" baseline="0" noProof="0" dirty="0" smtClean="0">
                <a:ln>
                  <a:noFill/>
                </a:ln>
                <a:solidFill>
                  <a:srgbClr val="333300"/>
                </a:solidFill>
                <a:effectLst/>
                <a:uLnTx/>
                <a:uFillTx/>
                <a:latin typeface="+mn-lt"/>
                <a:ea typeface="+mn-ea"/>
                <a:cs typeface="+mn-cs"/>
              </a:rPr>
              <a:t>) smoothing</a:t>
            </a:r>
          </a:p>
          <a:p>
            <a:pPr marL="57150" marR="0" lvl="0" indent="0" algn="l" defTabSz="457200" rtl="0" eaLnBrk="0" fontAlgn="base" latinLnBrk="0" hangingPunct="0">
              <a:lnSpc>
                <a:spcPct val="93000"/>
              </a:lnSpc>
              <a:spcBef>
                <a:spcPts val="550"/>
              </a:spcBef>
              <a:spcAft>
                <a:spcPct val="0"/>
              </a:spcAft>
              <a:buClrTx/>
              <a:buSzPct val="100000"/>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endParaRPr kumimoji="0" lang="en-GB" sz="2400" b="0" i="0" u="none" strike="noStrike" kern="0" cap="none" spc="0" normalizeH="0" baseline="0" noProof="0" dirty="0" smtClean="0">
              <a:ln>
                <a:noFill/>
              </a:ln>
              <a:solidFill>
                <a:srgbClr val="333300"/>
              </a:solidFill>
              <a:effectLst/>
              <a:uLnTx/>
              <a:uFillTx/>
              <a:latin typeface="+mn-lt"/>
              <a:ea typeface="+mn-ea"/>
              <a:cs typeface="+mn-cs"/>
            </a:endParaRPr>
          </a:p>
          <a:p>
            <a:pPr marL="57150" marR="0" lvl="0" indent="0" algn="l" defTabSz="457200" rtl="0" eaLnBrk="0" fontAlgn="base" latinLnBrk="0" hangingPunct="0">
              <a:lnSpc>
                <a:spcPct val="93000"/>
              </a:lnSpc>
              <a:spcBef>
                <a:spcPts val="550"/>
              </a:spcBef>
              <a:spcAft>
                <a:spcPct val="0"/>
              </a:spcAft>
              <a:buClrTx/>
              <a:buSzPct val="100000"/>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kumimoji="0" lang="en-GB" sz="2400" b="0" i="0" u="none" strike="noStrike" kern="0" cap="none" spc="0" normalizeH="0" baseline="0" noProof="0" dirty="0" smtClean="0">
                <a:ln>
                  <a:noFill/>
                </a:ln>
                <a:solidFill>
                  <a:srgbClr val="333300"/>
                </a:solidFill>
                <a:effectLst/>
                <a:uLnTx/>
                <a:uFillTx/>
                <a:latin typeface="+mn-lt"/>
                <a:ea typeface="+mn-ea"/>
                <a:cs typeface="+mn-cs"/>
              </a:rPr>
              <a:t>Cons:</a:t>
            </a:r>
          </a:p>
          <a:p>
            <a:pPr marL="514350" lvl="1" eaLnBrk="0" hangingPunct="0">
              <a:lnSpc>
                <a:spcPct val="93000"/>
              </a:lnSpc>
              <a:spcBef>
                <a:spcPts val="550"/>
              </a:spcBef>
              <a:buSzPct val="100000"/>
              <a:buFont typeface="Arial" pitchFamily="34"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kern="0" dirty="0" smtClean="0">
                <a:solidFill>
                  <a:srgbClr val="333300"/>
                </a:solidFill>
                <a:latin typeface="+mn-lt"/>
                <a:ea typeface="+mn-ea"/>
              </a:rPr>
              <a:t> </a:t>
            </a:r>
            <a:r>
              <a:rPr kumimoji="0" lang="en-GB" b="0" i="0" u="none" strike="noStrike" kern="0" cap="none" spc="0" normalizeH="0" baseline="0" noProof="0" dirty="0" smtClean="0">
                <a:ln>
                  <a:noFill/>
                </a:ln>
                <a:solidFill>
                  <a:srgbClr val="333300"/>
                </a:solidFill>
                <a:effectLst/>
                <a:uLnTx/>
                <a:uFillTx/>
                <a:latin typeface="+mn-lt"/>
                <a:ea typeface="+mn-ea"/>
              </a:rPr>
              <a:t>Contractions </a:t>
            </a:r>
            <a:r>
              <a:rPr kumimoji="0" lang="en-GB" b="0" i="0" u="none" strike="noStrike" kern="0" cap="none" spc="0" normalizeH="0" noProof="0" dirty="0" smtClean="0">
                <a:ln>
                  <a:noFill/>
                </a:ln>
                <a:solidFill>
                  <a:srgbClr val="333300"/>
                </a:solidFill>
                <a:effectLst/>
                <a:uLnTx/>
                <a:uFillTx/>
                <a:latin typeface="+mn-lt"/>
                <a:ea typeface="+mn-ea"/>
              </a:rPr>
              <a:t>produce </a:t>
            </a:r>
            <a:r>
              <a:rPr kumimoji="0" lang="en-GB" b="0" i="0" u="none" strike="noStrike" kern="0" cap="none" spc="0" normalizeH="0" noProof="0" dirty="0" err="1" smtClean="0">
                <a:ln>
                  <a:noFill/>
                </a:ln>
                <a:solidFill>
                  <a:srgbClr val="333300"/>
                </a:solidFill>
                <a:effectLst/>
                <a:uLnTx/>
                <a:uFillTx/>
                <a:latin typeface="+mn-lt"/>
                <a:ea typeface="+mn-ea"/>
              </a:rPr>
              <a:t>artifacts</a:t>
            </a:r>
            <a:endParaRPr kumimoji="0" lang="en-GB" b="0" i="0" u="none" strike="noStrike" kern="0" cap="none" spc="0" normalizeH="0" noProof="0" dirty="0" smtClean="0">
              <a:ln>
                <a:noFill/>
              </a:ln>
              <a:solidFill>
                <a:srgbClr val="333300"/>
              </a:solidFill>
              <a:effectLst/>
              <a:uLnTx/>
              <a:uFillTx/>
              <a:latin typeface="+mn-lt"/>
              <a:ea typeface="+mn-ea"/>
            </a:endParaRPr>
          </a:p>
          <a:p>
            <a:pPr marL="514350" lvl="1" eaLnBrk="0" hangingPunct="0">
              <a:lnSpc>
                <a:spcPct val="93000"/>
              </a:lnSpc>
              <a:spcBef>
                <a:spcPts val="550"/>
              </a:spcBef>
              <a:buSzPct val="100000"/>
              <a:buFont typeface="Arial" pitchFamily="34"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kern="0" baseline="0" dirty="0" smtClean="0">
                <a:solidFill>
                  <a:srgbClr val="333300"/>
                </a:solidFill>
                <a:latin typeface="+mn-lt"/>
                <a:ea typeface="+mn-ea"/>
              </a:rPr>
              <a:t> Resulting mesh still has regions of high curvature...</a:t>
            </a:r>
            <a:endParaRPr kumimoji="0" lang="en-GB" b="0" i="0" u="none" strike="noStrike" kern="0" cap="none" spc="0" normalizeH="0" baseline="0" noProof="0" dirty="0" smtClean="0">
              <a:ln>
                <a:noFill/>
              </a:ln>
              <a:solidFill>
                <a:srgbClr val="333300"/>
              </a:solidFill>
              <a:effectLst/>
              <a:uLnTx/>
              <a:uFillTx/>
              <a:latin typeface="+mn-lt"/>
              <a:ea typeface="+mn-ea"/>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2POR-pymol"/>
          <p:cNvPicPr>
            <a:picLocks noGrp="1" noChangeAspect="1" noChangeArrowheads="1"/>
          </p:cNvPicPr>
          <p:nvPr>
            <p:ph idx="1"/>
          </p:nvPr>
        </p:nvPicPr>
        <p:blipFill>
          <a:blip r:embed="rId3"/>
          <a:srcRect/>
          <a:stretch>
            <a:fillRect/>
          </a:stretch>
        </p:blipFill>
        <p:spPr>
          <a:xfrm>
            <a:off x="838200" y="1676400"/>
            <a:ext cx="3490913" cy="4495800"/>
          </a:xfrm>
          <a:noFill/>
          <a:ln/>
        </p:spPr>
      </p:pic>
      <p:sp>
        <p:nvSpPr>
          <p:cNvPr id="5129" name="Text Box 9"/>
          <p:cNvSpPr txBox="1">
            <a:spLocks noChangeArrowheads="1"/>
          </p:cNvSpPr>
          <p:nvPr/>
        </p:nvSpPr>
        <p:spPr bwMode="auto">
          <a:xfrm>
            <a:off x="4695825" y="1828800"/>
            <a:ext cx="3762375" cy="457200"/>
          </a:xfrm>
          <a:prstGeom prst="rect">
            <a:avLst/>
          </a:prstGeom>
          <a:noFill/>
          <a:ln w="9525">
            <a:noFill/>
            <a:miter lim="800000"/>
            <a:headEnd/>
            <a:tailEnd/>
          </a:ln>
          <a:effectLst/>
        </p:spPr>
        <p:txBody>
          <a:bodyPr wrap="none">
            <a:spAutoFit/>
          </a:bodyPr>
          <a:lstStyle/>
          <a:p>
            <a:r>
              <a:rPr lang="en-US" dirty="0">
                <a:solidFill>
                  <a:schemeClr val="tx1"/>
                </a:solidFill>
              </a:rPr>
              <a:t>Solvent excluded interface</a:t>
            </a:r>
          </a:p>
        </p:txBody>
      </p:sp>
      <p:sp>
        <p:nvSpPr>
          <p:cNvPr id="5130" name="Line 10"/>
          <p:cNvSpPr>
            <a:spLocks noChangeShapeType="1"/>
          </p:cNvSpPr>
          <p:nvPr/>
        </p:nvSpPr>
        <p:spPr bwMode="auto">
          <a:xfrm flipH="1">
            <a:off x="3733800" y="2133600"/>
            <a:ext cx="990600" cy="457200"/>
          </a:xfrm>
          <a:prstGeom prst="line">
            <a:avLst/>
          </a:prstGeom>
          <a:noFill/>
          <a:ln w="19050">
            <a:solidFill>
              <a:schemeClr val="tx1"/>
            </a:solidFill>
            <a:round/>
            <a:headEnd/>
            <a:tailEnd type="triangle" w="med" len="med"/>
          </a:ln>
          <a:effectLst/>
        </p:spPr>
        <p:txBody>
          <a:bodyPr/>
          <a:lstStyle/>
          <a:p>
            <a:endParaRPr lang="en-US"/>
          </a:p>
        </p:txBody>
      </p:sp>
      <p:sp>
        <p:nvSpPr>
          <p:cNvPr id="6" name="Rectangle 1"/>
          <p:cNvSpPr>
            <a:spLocks noGrp="1" noChangeArrowheads="1"/>
          </p:cNvSpPr>
          <p:nvPr>
            <p:ph type="title"/>
          </p:nvPr>
        </p:nvSpPr>
        <p:spPr>
          <a:xfrm>
            <a:off x="1522412" y="204787"/>
            <a:ext cx="7697788" cy="785813"/>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400" dirty="0" smtClean="0"/>
              <a:t>The functional surface</a:t>
            </a:r>
          </a:p>
        </p:txBody>
      </p:sp>
      <p:sp>
        <p:nvSpPr>
          <p:cNvPr id="7" name="TextBox 6"/>
          <p:cNvSpPr txBox="1"/>
          <p:nvPr/>
        </p:nvSpPr>
        <p:spPr>
          <a:xfrm>
            <a:off x="1600200" y="6367046"/>
            <a:ext cx="2122697" cy="338554"/>
          </a:xfrm>
          <a:prstGeom prst="rect">
            <a:avLst/>
          </a:prstGeom>
          <a:noFill/>
        </p:spPr>
        <p:txBody>
          <a:bodyPr wrap="none" rtlCol="0">
            <a:spAutoFit/>
          </a:bodyPr>
          <a:lstStyle/>
          <a:p>
            <a:r>
              <a:rPr lang="en-US" sz="1600" dirty="0" err="1" smtClean="0">
                <a:solidFill>
                  <a:schemeClr val="tx1"/>
                </a:solidFill>
              </a:rPr>
              <a:t>Porin</a:t>
            </a:r>
            <a:r>
              <a:rPr lang="en-US" sz="1600" dirty="0" smtClean="0">
                <a:solidFill>
                  <a:schemeClr val="tx1"/>
                </a:solidFill>
              </a:rPr>
              <a:t> Protein (2POR)</a:t>
            </a:r>
            <a:endParaRPr lang="en-US" sz="1600" dirty="0">
              <a:solidFill>
                <a:schemeClr val="tx1"/>
              </a:solidFill>
            </a:endParaRPr>
          </a:p>
        </p:txBody>
      </p:sp>
      <p:sp>
        <p:nvSpPr>
          <p:cNvPr id="8" name="Text Box 4"/>
          <p:cNvSpPr txBox="1">
            <a:spLocks noChangeArrowheads="1"/>
          </p:cNvSpPr>
          <p:nvPr/>
        </p:nvSpPr>
        <p:spPr bwMode="auto">
          <a:xfrm>
            <a:off x="5638800" y="3429000"/>
            <a:ext cx="1982788" cy="457200"/>
          </a:xfrm>
          <a:prstGeom prst="rect">
            <a:avLst/>
          </a:prstGeom>
          <a:noFill/>
          <a:ln w="9525">
            <a:noFill/>
            <a:miter lim="800000"/>
            <a:headEnd/>
            <a:tailEnd/>
          </a:ln>
          <a:effectLst/>
        </p:spPr>
        <p:txBody>
          <a:bodyPr wrap="none">
            <a:spAutoFit/>
          </a:bodyPr>
          <a:lstStyle/>
          <a:p>
            <a:r>
              <a:rPr lang="en-US" dirty="0">
                <a:solidFill>
                  <a:schemeClr val="tx1"/>
                </a:solidFill>
              </a:rPr>
              <a:t>Charge fields</a:t>
            </a:r>
          </a:p>
        </p:txBody>
      </p:sp>
      <p:sp>
        <p:nvSpPr>
          <p:cNvPr id="9" name="Line 5"/>
          <p:cNvSpPr>
            <a:spLocks noChangeShapeType="1"/>
          </p:cNvSpPr>
          <p:nvPr/>
        </p:nvSpPr>
        <p:spPr bwMode="auto">
          <a:xfrm flipH="1">
            <a:off x="3276600" y="3657600"/>
            <a:ext cx="2362200" cy="228600"/>
          </a:xfrm>
          <a:prstGeom prst="line">
            <a:avLst/>
          </a:prstGeom>
          <a:noFill/>
          <a:ln w="19050">
            <a:solidFill>
              <a:schemeClr val="tx1"/>
            </a:solidFill>
            <a:round/>
            <a:headEnd/>
            <a:tailEnd type="triangle" w="med" len="med"/>
          </a:ln>
          <a:effectLst/>
        </p:spPr>
        <p:txBody>
          <a:bodyPr/>
          <a:lstStyle/>
          <a:p>
            <a:endParaRPr lang="en-US"/>
          </a:p>
        </p:txBody>
      </p:sp>
      <p:sp>
        <p:nvSpPr>
          <p:cNvPr id="10" name="Text Box 4"/>
          <p:cNvSpPr txBox="1">
            <a:spLocks noChangeArrowheads="1"/>
          </p:cNvSpPr>
          <p:nvPr/>
        </p:nvSpPr>
        <p:spPr bwMode="auto">
          <a:xfrm>
            <a:off x="5562600" y="5181600"/>
            <a:ext cx="2406650" cy="457200"/>
          </a:xfrm>
          <a:prstGeom prst="rect">
            <a:avLst/>
          </a:prstGeom>
          <a:noFill/>
          <a:ln w="9525">
            <a:noFill/>
            <a:miter lim="800000"/>
            <a:headEnd/>
            <a:tailEnd/>
          </a:ln>
          <a:effectLst/>
        </p:spPr>
        <p:txBody>
          <a:bodyPr wrap="none">
            <a:spAutoFit/>
          </a:bodyPr>
          <a:lstStyle/>
          <a:p>
            <a:r>
              <a:rPr lang="en-US" dirty="0">
                <a:solidFill>
                  <a:schemeClr val="tx1"/>
                </a:solidFill>
              </a:rPr>
              <a:t>Binding partners</a:t>
            </a:r>
          </a:p>
        </p:txBody>
      </p:sp>
      <p:sp>
        <p:nvSpPr>
          <p:cNvPr id="11" name="Line 5"/>
          <p:cNvSpPr>
            <a:spLocks noChangeShapeType="1"/>
          </p:cNvSpPr>
          <p:nvPr/>
        </p:nvSpPr>
        <p:spPr bwMode="auto">
          <a:xfrm flipH="1" flipV="1">
            <a:off x="3200400" y="5257800"/>
            <a:ext cx="2362200" cy="152400"/>
          </a:xfrm>
          <a:prstGeom prst="line">
            <a:avLst/>
          </a:prstGeom>
          <a:noFill/>
          <a:ln w="19050">
            <a:solidFill>
              <a:schemeClr val="tx1"/>
            </a:solidFill>
            <a:round/>
            <a:headEnd/>
            <a:tailEnd type="triangle" w="med" len="med"/>
          </a:ln>
          <a:effectLst/>
        </p:spPr>
        <p:txBody>
          <a:bodyPr/>
          <a:lstStyle/>
          <a:p>
            <a:endParaRPr lang="en-US"/>
          </a:p>
        </p:txBody>
      </p:sp>
    </p:spTree>
  </p:cSld>
  <p:clrMapOvr>
    <a:masterClrMapping/>
  </p:clrMapOvr>
  <p:transition advTm="774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1546225" y="128588"/>
            <a:ext cx="6096000" cy="9017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Abstraction in 4 steps</a:t>
            </a:r>
          </a:p>
        </p:txBody>
      </p:sp>
      <p:sp>
        <p:nvSpPr>
          <p:cNvPr id="96258" name="Rectangle 2"/>
          <p:cNvSpPr>
            <a:spLocks noGrp="1" noChangeArrowheads="1"/>
          </p:cNvSpPr>
          <p:nvPr>
            <p:ph type="subTitle" idx="4294967295"/>
          </p:nvPr>
        </p:nvSpPr>
        <p:spPr>
          <a:xfrm>
            <a:off x="0" y="1865313"/>
            <a:ext cx="8382000" cy="2717800"/>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Our method:</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smtClean="0">
              <a:solidFill>
                <a:srgbClr val="000000"/>
              </a:solidFill>
            </a:endParaRP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1. Diffuse surface fields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2. Smooth mesh</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3. Identify and remove remaining high-curvature regions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4. Build surface patches and apply a decal for each patch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Further abstraction: “sanding”</a:t>
            </a:r>
          </a:p>
        </p:txBody>
      </p:sp>
      <p:sp>
        <p:nvSpPr>
          <p:cNvPr id="98306" name="Rectangle 2"/>
          <p:cNvSpPr>
            <a:spLocks noGrp="1" noChangeArrowheads="1"/>
          </p:cNvSpPr>
          <p:nvPr>
            <p:ph type="subTitle" idx="4294967295"/>
          </p:nvPr>
        </p:nvSpPr>
        <p:spPr>
          <a:xfrm>
            <a:off x="171450" y="2057400"/>
            <a:ext cx="5086350" cy="749300"/>
          </a:xfrm>
        </p:spPr>
        <p:txBody>
          <a:bodyPr lIns="0" tIns="0" rIns="0" bIns="0" anchor="ctr"/>
          <a:lstStyle/>
          <a:p>
            <a:pPr marL="457200" lvl="1" indent="0" algn="ctr"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Select a user-defined percentage</a:t>
            </a:r>
          </a:p>
          <a:p>
            <a:pPr marL="457200" lvl="1" indent="0" algn="ctr"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of vertices with highest curvature.</a:t>
            </a:r>
          </a:p>
        </p:txBody>
      </p:sp>
      <p:sp>
        <p:nvSpPr>
          <p:cNvPr id="38915" name="Text Box 3"/>
          <p:cNvSpPr txBox="1">
            <a:spLocks noChangeArrowheads="1"/>
          </p:cNvSpPr>
          <p:nvPr/>
        </p:nvSpPr>
        <p:spPr bwMode="auto">
          <a:xfrm>
            <a:off x="1366838" y="3684588"/>
            <a:ext cx="4348162" cy="430212"/>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Grow region about each point. </a:t>
            </a:r>
          </a:p>
        </p:txBody>
      </p:sp>
      <p:sp>
        <p:nvSpPr>
          <p:cNvPr id="38916" name="Text Box 4"/>
          <p:cNvSpPr txBox="1">
            <a:spLocks noChangeArrowheads="1"/>
          </p:cNvSpPr>
          <p:nvPr/>
        </p:nvSpPr>
        <p:spPr bwMode="auto">
          <a:xfrm>
            <a:off x="685800" y="4986338"/>
            <a:ext cx="4722813" cy="1109662"/>
          </a:xfrm>
          <a:prstGeom prst="rect">
            <a:avLst/>
          </a:prstGeom>
          <a:noFill/>
          <a:ln w="9525">
            <a:noFill/>
            <a:round/>
            <a:headEnd/>
            <a:tailEnd/>
          </a:ln>
        </p:spPr>
        <p:txBody>
          <a:bodyPr wrap="none" lIns="90000" tIns="45000" rIns="90000" bIns="45000"/>
          <a:lstStyle/>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Remove, by edge-contraction, all</a:t>
            </a:r>
          </a:p>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but a few vertices in each region, </a:t>
            </a:r>
          </a:p>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proceeding from center outward.</a:t>
            </a:r>
          </a:p>
        </p:txBody>
      </p:sp>
      <p:pic>
        <p:nvPicPr>
          <p:cNvPr id="98309" name="Picture 5"/>
          <p:cNvPicPr>
            <a:picLocks noChangeAspect="1" noChangeArrowheads="1"/>
          </p:cNvPicPr>
          <p:nvPr/>
        </p:nvPicPr>
        <p:blipFill>
          <a:blip r:embed="rId3"/>
          <a:srcRect/>
          <a:stretch>
            <a:fillRect/>
          </a:stretch>
        </p:blipFill>
        <p:spPr bwMode="auto">
          <a:xfrm>
            <a:off x="5943600" y="1600200"/>
            <a:ext cx="3078163" cy="50292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389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ChangeArrowheads="1"/>
          </p:cNvSpPr>
          <p:nvPr>
            <p:ph type="title" idx="4294967295"/>
          </p:nvPr>
        </p:nvSpPr>
        <p:spPr>
          <a:xfrm>
            <a:off x="1546225" y="119063"/>
            <a:ext cx="6096000" cy="992187"/>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Final smooth mesh</a:t>
            </a:r>
          </a:p>
        </p:txBody>
      </p:sp>
      <p:pic>
        <p:nvPicPr>
          <p:cNvPr id="100354" name="Picture 2"/>
          <p:cNvPicPr>
            <a:picLocks noChangeAspect="1" noChangeArrowheads="1"/>
          </p:cNvPicPr>
          <p:nvPr/>
        </p:nvPicPr>
        <p:blipFill>
          <a:blip r:embed="rId3"/>
          <a:srcRect/>
          <a:stretch>
            <a:fillRect/>
          </a:stretch>
        </p:blipFill>
        <p:spPr bwMode="auto">
          <a:xfrm>
            <a:off x="3398838" y="1576388"/>
            <a:ext cx="2606675" cy="4441825"/>
          </a:xfrm>
          <a:prstGeom prst="rect">
            <a:avLst/>
          </a:prstGeom>
          <a:noFill/>
          <a:ln w="9525">
            <a:noFill/>
            <a:round/>
            <a:headEnd/>
            <a:tailEnd/>
          </a:ln>
        </p:spPr>
      </p:pic>
      <p:pic>
        <p:nvPicPr>
          <p:cNvPr id="100355" name="Picture 3"/>
          <p:cNvPicPr>
            <a:picLocks noChangeAspect="1" noChangeArrowheads="1"/>
          </p:cNvPicPr>
          <p:nvPr/>
        </p:nvPicPr>
        <p:blipFill>
          <a:blip r:embed="rId4"/>
          <a:srcRect/>
          <a:stretch>
            <a:fillRect/>
          </a:stretch>
        </p:blipFill>
        <p:spPr bwMode="auto">
          <a:xfrm>
            <a:off x="169863" y="1455738"/>
            <a:ext cx="2971800" cy="4591050"/>
          </a:xfrm>
          <a:prstGeom prst="rect">
            <a:avLst/>
          </a:prstGeom>
          <a:noFill/>
          <a:ln w="9525">
            <a:noFill/>
            <a:round/>
            <a:headEnd/>
            <a:tailEnd/>
          </a:ln>
        </p:spPr>
      </p:pic>
      <p:sp>
        <p:nvSpPr>
          <p:cNvPr id="100356" name="Line 4"/>
          <p:cNvSpPr>
            <a:spLocks noChangeShapeType="1"/>
          </p:cNvSpPr>
          <p:nvPr/>
        </p:nvSpPr>
        <p:spPr bwMode="auto">
          <a:xfrm>
            <a:off x="2370138" y="3827463"/>
            <a:ext cx="914400" cy="1587"/>
          </a:xfrm>
          <a:prstGeom prst="line">
            <a:avLst/>
          </a:prstGeom>
          <a:noFill/>
          <a:ln w="36720">
            <a:solidFill>
              <a:srgbClr val="000000"/>
            </a:solidFill>
            <a:round/>
            <a:headEnd/>
            <a:tailEnd type="triangle" w="med" len="med"/>
          </a:ln>
        </p:spPr>
        <p:txBody>
          <a:bodyPr/>
          <a:lstStyle/>
          <a:p>
            <a:endParaRPr lang="en-US"/>
          </a:p>
        </p:txBody>
      </p:sp>
      <p:pic>
        <p:nvPicPr>
          <p:cNvPr id="100357" name="Picture 5"/>
          <p:cNvPicPr>
            <a:picLocks noChangeAspect="1" noChangeArrowheads="1"/>
          </p:cNvPicPr>
          <p:nvPr/>
        </p:nvPicPr>
        <p:blipFill>
          <a:blip r:embed="rId5"/>
          <a:srcRect/>
          <a:stretch>
            <a:fillRect/>
          </a:stretch>
        </p:blipFill>
        <p:spPr bwMode="auto">
          <a:xfrm>
            <a:off x="6400800" y="1576388"/>
            <a:ext cx="2651125" cy="4443412"/>
          </a:xfrm>
          <a:prstGeom prst="rect">
            <a:avLst/>
          </a:prstGeom>
          <a:noFill/>
          <a:ln w="9525">
            <a:noFill/>
            <a:round/>
            <a:headEnd/>
            <a:tailEnd/>
          </a:ln>
        </p:spPr>
      </p:pic>
      <p:sp>
        <p:nvSpPr>
          <p:cNvPr id="100358" name="Line 6"/>
          <p:cNvSpPr>
            <a:spLocks noChangeShapeType="1"/>
          </p:cNvSpPr>
          <p:nvPr/>
        </p:nvSpPr>
        <p:spPr bwMode="auto">
          <a:xfrm>
            <a:off x="5414963" y="3827463"/>
            <a:ext cx="914400" cy="1587"/>
          </a:xfrm>
          <a:prstGeom prst="line">
            <a:avLst/>
          </a:prstGeom>
          <a:noFill/>
          <a:ln w="36720">
            <a:solidFill>
              <a:srgbClr val="000000"/>
            </a:solidFill>
            <a:round/>
            <a:headEnd/>
            <a:tailEnd type="triangle" w="med" len="med"/>
          </a:ln>
        </p:spPr>
        <p:txBody>
          <a:bodyPr/>
          <a:lstStyle/>
          <a:p>
            <a:endParaRPr lang="en-US"/>
          </a:p>
        </p:txBody>
      </p:sp>
      <p:sp>
        <p:nvSpPr>
          <p:cNvPr id="100359" name="Text Box 7"/>
          <p:cNvSpPr txBox="1">
            <a:spLocks noChangeArrowheads="1"/>
          </p:cNvSpPr>
          <p:nvPr/>
        </p:nvSpPr>
        <p:spPr bwMode="auto">
          <a:xfrm>
            <a:off x="900113" y="6175375"/>
            <a:ext cx="1228725" cy="430213"/>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Original</a:t>
            </a:r>
          </a:p>
        </p:txBody>
      </p:sp>
      <p:sp>
        <p:nvSpPr>
          <p:cNvPr id="100360" name="Text Box 8"/>
          <p:cNvSpPr txBox="1">
            <a:spLocks noChangeArrowheads="1"/>
          </p:cNvSpPr>
          <p:nvPr/>
        </p:nvSpPr>
        <p:spPr bwMode="auto">
          <a:xfrm>
            <a:off x="3286125" y="6175375"/>
            <a:ext cx="2787650" cy="430213"/>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Completely smooth</a:t>
            </a:r>
          </a:p>
        </p:txBody>
      </p:sp>
      <p:sp>
        <p:nvSpPr>
          <p:cNvPr id="100361" name="Text Box 9"/>
          <p:cNvSpPr txBox="1">
            <a:spLocks noChangeArrowheads="1"/>
          </p:cNvSpPr>
          <p:nvPr/>
        </p:nvSpPr>
        <p:spPr bwMode="auto">
          <a:xfrm>
            <a:off x="6754813" y="6175375"/>
            <a:ext cx="1804987" cy="430213"/>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With Decals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1546225" y="165100"/>
            <a:ext cx="6096000" cy="9017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Abstraction in 4 steps</a:t>
            </a:r>
          </a:p>
        </p:txBody>
      </p:sp>
      <p:sp>
        <p:nvSpPr>
          <p:cNvPr id="102402" name="Rectangle 2"/>
          <p:cNvSpPr>
            <a:spLocks noGrp="1" noChangeArrowheads="1"/>
          </p:cNvSpPr>
          <p:nvPr>
            <p:ph type="subTitle" idx="4294967295"/>
          </p:nvPr>
        </p:nvSpPr>
        <p:spPr>
          <a:xfrm>
            <a:off x="0" y="1865313"/>
            <a:ext cx="8812213" cy="2894012"/>
          </a:xfrm>
        </p:spPr>
        <p:txBody>
          <a:bodyPr lIns="0" tIns="0" rIns="0" bIns="0" anchor="ctr"/>
          <a:lstStyle/>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t>Our method:</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smtClean="0">
              <a:solidFill>
                <a:srgbClr val="B3B3B3"/>
              </a:solidFill>
            </a:endParaRP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1. Diffuse surface fields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2. Smooth mesh</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B3B3B3"/>
                </a:solidFill>
              </a:rPr>
              <a:t>3. Identify and remove remaining high-curvature regions</a:t>
            </a:r>
          </a:p>
          <a:p>
            <a:pPr marL="457200" lvl="1" indent="0" eaLnBrk="1" hangingPunct="1">
              <a:spcBef>
                <a:spcPts val="550"/>
              </a:spcBef>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mtClean="0">
                <a:solidFill>
                  <a:srgbClr val="000000"/>
                </a:solidFill>
              </a:rPr>
              <a:t>4. Build surface patches and apply a decal for each patch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expmap.png"/>
          <p:cNvPicPr>
            <a:picLocks noChangeAspect="1"/>
          </p:cNvPicPr>
          <p:nvPr/>
        </p:nvPicPr>
        <p:blipFill>
          <a:blip r:embed="rId3"/>
          <a:srcRect/>
          <a:stretch>
            <a:fillRect/>
          </a:stretch>
        </p:blipFill>
        <p:spPr bwMode="auto">
          <a:xfrm>
            <a:off x="687388" y="2209800"/>
            <a:ext cx="7769225" cy="2438400"/>
          </a:xfrm>
          <a:prstGeom prst="rect">
            <a:avLst/>
          </a:prstGeom>
          <a:noFill/>
          <a:ln w="9525">
            <a:noFill/>
            <a:miter lim="800000"/>
            <a:headEnd/>
            <a:tailEnd/>
          </a:ln>
        </p:spPr>
      </p:pic>
      <p:sp>
        <p:nvSpPr>
          <p:cNvPr id="106498" name="TextBox 3"/>
          <p:cNvSpPr txBox="1">
            <a:spLocks noChangeArrowheads="1"/>
          </p:cNvSpPr>
          <p:nvPr/>
        </p:nvSpPr>
        <p:spPr bwMode="auto">
          <a:xfrm>
            <a:off x="1447800" y="5334000"/>
            <a:ext cx="6281738" cy="493713"/>
          </a:xfrm>
          <a:prstGeom prst="rect">
            <a:avLst/>
          </a:prstGeom>
          <a:noFill/>
          <a:ln w="9525">
            <a:noFill/>
            <a:miter lim="800000"/>
            <a:headEnd/>
            <a:tailEnd/>
          </a:ln>
        </p:spPr>
        <p:txBody>
          <a:bodyPr wrap="none">
            <a:spAutoFit/>
          </a:bodyPr>
          <a:lstStyle/>
          <a:p>
            <a:pPr eaLnBrk="0" hangingPunct="0">
              <a:lnSpc>
                <a:spcPct val="93000"/>
              </a:lnSpc>
              <a:buClr>
                <a:srgbClr val="000000"/>
              </a:buClr>
              <a:buSzPct val="100000"/>
              <a:buFont typeface="Arial" pitchFamily="34" charset="0"/>
              <a:buNone/>
            </a:pPr>
            <a:r>
              <a:rPr lang="en-US" sz="2800">
                <a:solidFill>
                  <a:schemeClr val="tx1"/>
                </a:solidFill>
              </a:rPr>
              <a:t>Maps a piece of the surface to a plane</a:t>
            </a:r>
          </a:p>
        </p:txBody>
      </p:sp>
      <p:sp>
        <p:nvSpPr>
          <p:cNvPr id="6" name="Rectangle 1"/>
          <p:cNvSpPr txBox="1">
            <a:spLocks noChangeArrowheads="1"/>
          </p:cNvSpPr>
          <p:nvPr/>
        </p:nvSpPr>
        <p:spPr bwMode="auto">
          <a:xfrm>
            <a:off x="1546225" y="273050"/>
            <a:ext cx="7699375" cy="696913"/>
          </a:xfrm>
          <a:prstGeom prst="rect">
            <a:avLst/>
          </a:prstGeom>
          <a:noFill/>
          <a:ln w="9525">
            <a:noFill/>
            <a:round/>
            <a:headEnd/>
            <a:tailEnd/>
          </a:ln>
          <a:effectLst/>
        </p:spPr>
        <p:txBody>
          <a:bodyPr lIns="0" tIns="0" rIns="0" bIns="0" anchor="ctr"/>
          <a:lstStyle/>
          <a:p>
            <a:pPr>
              <a:lnSpc>
                <a:spcPct val="93000"/>
              </a:lnSpc>
              <a:buClr>
                <a:srgbClr val="999933"/>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800" kern="0" dirty="0">
                <a:solidFill>
                  <a:srgbClr val="000000"/>
                </a:solidFill>
                <a:latin typeface="+mj-lt"/>
                <a:ea typeface="+mj-ea"/>
                <a:cs typeface="+mj-cs"/>
              </a:rPr>
              <a:t>Parameterization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85763" y="1685925"/>
            <a:ext cx="8547100" cy="430213"/>
          </a:xfrm>
          <a:prstGeom prst="rect">
            <a:avLst/>
          </a:prstGeom>
          <a:noFill/>
          <a:ln w="9525">
            <a:noFill/>
            <a:round/>
            <a:headEnd/>
            <a:tailEnd/>
          </a:ln>
          <a:effectLst/>
        </p:spPr>
        <p:txBody>
          <a:bodyPr wrap="none"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We parameterize the surface with Discrete Exponential Maps*</a:t>
            </a:r>
          </a:p>
        </p:txBody>
      </p:sp>
      <p:sp>
        <p:nvSpPr>
          <p:cNvPr id="44036" name="Text Box 4"/>
          <p:cNvSpPr txBox="1">
            <a:spLocks noChangeArrowheads="1"/>
          </p:cNvSpPr>
          <p:nvPr/>
        </p:nvSpPr>
        <p:spPr bwMode="auto">
          <a:xfrm>
            <a:off x="5029200" y="2590800"/>
            <a:ext cx="2330450" cy="769937"/>
          </a:xfrm>
          <a:prstGeom prst="rect">
            <a:avLst/>
          </a:prstGeom>
          <a:noFill/>
          <a:ln w="9525">
            <a:noFill/>
            <a:round/>
            <a:headEnd/>
            <a:tailEnd/>
          </a:ln>
          <a:effectLst/>
        </p:spPr>
        <p:txBody>
          <a:bodyPr wrap="none"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Advantages:</a:t>
            </a:r>
          </a:p>
          <a:p>
            <a:pPr lvl="1">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 Very fast</a:t>
            </a:r>
            <a:endParaRPr lang="en-GB" dirty="0">
              <a:solidFill>
                <a:srgbClr val="000000"/>
              </a:solidFill>
            </a:endParaRPr>
          </a:p>
        </p:txBody>
      </p:sp>
      <p:sp>
        <p:nvSpPr>
          <p:cNvPr id="44038" name="Text Box 6"/>
          <p:cNvSpPr txBox="1">
            <a:spLocks noChangeArrowheads="1"/>
          </p:cNvSpPr>
          <p:nvPr/>
        </p:nvSpPr>
        <p:spPr bwMode="auto">
          <a:xfrm>
            <a:off x="693738" y="6065838"/>
            <a:ext cx="6748462" cy="569912"/>
          </a:xfrm>
          <a:prstGeom prst="rect">
            <a:avLst/>
          </a:prstGeom>
          <a:noFill/>
          <a:ln w="9525">
            <a:noFill/>
            <a:round/>
            <a:headEnd/>
            <a:tailEnd/>
          </a:ln>
          <a:effectLst/>
        </p:spPr>
        <p:txBody>
          <a:bodyPr lIns="90000" tIns="45000" rIns="90000" bIns="45000"/>
          <a:lstStyle/>
          <a:p>
            <a:pPr>
              <a:lnSpc>
                <a:spcPct val="112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imbusRomNo9L-Regu" charset="0"/>
              </a:rPr>
              <a:t>* R. Schmidt, C. Grimm, and B.Wyvill. Interactive decal compositing with discrete exponential maps. </a:t>
            </a:r>
            <a:r>
              <a:rPr lang="en-GB" sz="1400">
                <a:solidFill>
                  <a:srgbClr val="000000"/>
                </a:solidFill>
                <a:latin typeface="NimbusRomNo9L-ReguItal" charset="0"/>
              </a:rPr>
              <a:t>ACM Transactions on Graphics</a:t>
            </a:r>
            <a:r>
              <a:rPr lang="en-GB" sz="1400">
                <a:solidFill>
                  <a:srgbClr val="000000"/>
                </a:solidFill>
                <a:latin typeface="NimbusRomNo9L-Regu" charset="0"/>
              </a:rPr>
              <a:t>, 25(3):603–613, 2006.</a:t>
            </a:r>
          </a:p>
        </p:txBody>
      </p:sp>
      <p:pic>
        <p:nvPicPr>
          <p:cNvPr id="8" name="Picture 3"/>
          <p:cNvPicPr>
            <a:picLocks noChangeAspect="1" noChangeArrowheads="1"/>
          </p:cNvPicPr>
          <p:nvPr/>
        </p:nvPicPr>
        <p:blipFill>
          <a:blip r:embed="rId3"/>
          <a:srcRect/>
          <a:stretch>
            <a:fillRect/>
          </a:stretch>
        </p:blipFill>
        <p:spPr bwMode="auto">
          <a:xfrm>
            <a:off x="1219200" y="2309813"/>
            <a:ext cx="3290887" cy="3227387"/>
          </a:xfrm>
          <a:prstGeom prst="rect">
            <a:avLst/>
          </a:prstGeom>
          <a:noFill/>
          <a:ln w="9525">
            <a:noFill/>
            <a:round/>
            <a:headEnd/>
            <a:tailEnd/>
          </a:ln>
          <a:effectLst/>
        </p:spPr>
      </p:pic>
      <p:sp>
        <p:nvSpPr>
          <p:cNvPr id="9" name="TextBox 8"/>
          <p:cNvSpPr txBox="1"/>
          <p:nvPr/>
        </p:nvSpPr>
        <p:spPr>
          <a:xfrm>
            <a:off x="5073650" y="4049712"/>
            <a:ext cx="3689350" cy="1938992"/>
          </a:xfrm>
          <a:prstGeom prst="rect">
            <a:avLst/>
          </a:prstGeom>
          <a:noFill/>
        </p:spPr>
        <p:txBody>
          <a:bodyPr wrap="square" rtlCol="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Disadvantages:</a:t>
            </a:r>
          </a:p>
          <a:p>
            <a:pPr lvl="1">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 Not optimal</a:t>
            </a:r>
          </a:p>
          <a:p>
            <a:pPr lvl="1">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 Doesn’t work well for large regions</a:t>
            </a:r>
          </a:p>
          <a:p>
            <a:endParaRPr lang="en-US" dirty="0"/>
          </a:p>
        </p:txBody>
      </p:sp>
      <p:sp>
        <p:nvSpPr>
          <p:cNvPr id="10" name="Rectangle 1"/>
          <p:cNvSpPr txBox="1">
            <a:spLocks noChangeArrowheads="1"/>
          </p:cNvSpPr>
          <p:nvPr/>
        </p:nvSpPr>
        <p:spPr bwMode="auto">
          <a:xfrm>
            <a:off x="1546225" y="273050"/>
            <a:ext cx="7699375" cy="696913"/>
          </a:xfrm>
          <a:prstGeom prst="rect">
            <a:avLst/>
          </a:prstGeom>
          <a:noFill/>
          <a:ln w="9525">
            <a:noFill/>
            <a:round/>
            <a:headEnd/>
            <a:tailEnd/>
          </a:ln>
          <a:effectLst/>
        </p:spPr>
        <p:txBody>
          <a:bodyPr lIns="0" tIns="0" rIns="0" bIns="0" anchor="ctr"/>
          <a:lstStyle/>
          <a:p>
            <a:pPr>
              <a:lnSpc>
                <a:spcPct val="93000"/>
              </a:lnSpc>
              <a:buClr>
                <a:srgbClr val="999933"/>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800" kern="0" dirty="0">
                <a:solidFill>
                  <a:srgbClr val="000000"/>
                </a:solidFill>
                <a:latin typeface="+mj-lt"/>
                <a:ea typeface="+mj-ea"/>
                <a:cs typeface="+mj-cs"/>
              </a:rPr>
              <a:t>Parameterization</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srcRect/>
          <a:stretch>
            <a:fillRect/>
          </a:stretch>
        </p:blipFill>
        <p:spPr bwMode="auto">
          <a:xfrm>
            <a:off x="2514600" y="1852613"/>
            <a:ext cx="4027488" cy="3657600"/>
          </a:xfrm>
          <a:prstGeom prst="rect">
            <a:avLst/>
          </a:prstGeom>
          <a:noFill/>
          <a:ln w="18360">
            <a:solidFill>
              <a:srgbClr val="000000"/>
            </a:solidFill>
            <a:round/>
            <a:headEnd/>
            <a:tailEnd/>
          </a:ln>
        </p:spPr>
      </p:pic>
      <p:sp>
        <p:nvSpPr>
          <p:cNvPr id="112643" name="Text Box 3"/>
          <p:cNvSpPr txBox="1">
            <a:spLocks noChangeArrowheads="1"/>
          </p:cNvSpPr>
          <p:nvPr/>
        </p:nvSpPr>
        <p:spPr bwMode="auto">
          <a:xfrm>
            <a:off x="868363" y="5715000"/>
            <a:ext cx="7494587" cy="430213"/>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'H' stickers represent potential hydrogen-bonding sites</a:t>
            </a:r>
          </a:p>
        </p:txBody>
      </p:sp>
      <p:sp>
        <p:nvSpPr>
          <p:cNvPr id="5" name="Rectangle 1"/>
          <p:cNvSpPr txBox="1">
            <a:spLocks noChangeArrowheads="1"/>
          </p:cNvSpPr>
          <p:nvPr/>
        </p:nvSpPr>
        <p:spPr bwMode="auto">
          <a:xfrm>
            <a:off x="1546225" y="273050"/>
            <a:ext cx="7699375" cy="696913"/>
          </a:xfrm>
          <a:prstGeom prst="rect">
            <a:avLst/>
          </a:prstGeom>
          <a:noFill/>
          <a:ln w="9525">
            <a:noFill/>
            <a:round/>
            <a:headEnd/>
            <a:tailEnd/>
          </a:ln>
          <a:effectLst/>
        </p:spPr>
        <p:txBody>
          <a:bodyPr lIns="0" tIns="0" rIns="0" bIns="0" anchor="ctr"/>
          <a:lstStyle/>
          <a:p>
            <a:pPr>
              <a:lnSpc>
                <a:spcPct val="93000"/>
              </a:lnSpc>
              <a:buClr>
                <a:srgbClr val="999933"/>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800" dirty="0" smtClean="0">
                <a:solidFill>
                  <a:schemeClr val="tx1"/>
                </a:solidFill>
              </a:rPr>
              <a:t>Decal type #1: Points of interest</a:t>
            </a:r>
            <a:endParaRPr lang="en-GB" sz="3800" kern="0" dirty="0">
              <a:solidFill>
                <a:schemeClr val="tx1"/>
              </a:solidFill>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Decal type #2: Regions</a:t>
            </a:r>
          </a:p>
        </p:txBody>
      </p:sp>
      <p:pic>
        <p:nvPicPr>
          <p:cNvPr id="114690" name="Picture 2"/>
          <p:cNvPicPr>
            <a:picLocks noChangeAspect="1" noChangeArrowheads="1"/>
          </p:cNvPicPr>
          <p:nvPr/>
        </p:nvPicPr>
        <p:blipFill>
          <a:blip r:embed="rId3"/>
          <a:srcRect/>
          <a:stretch>
            <a:fillRect/>
          </a:stretch>
        </p:blipFill>
        <p:spPr bwMode="auto">
          <a:xfrm>
            <a:off x="2832100" y="1785938"/>
            <a:ext cx="3217863" cy="4540250"/>
          </a:xfrm>
          <a:prstGeom prst="rect">
            <a:avLst/>
          </a:prstGeom>
          <a:noFill/>
          <a:ln w="18360">
            <a:solidFill>
              <a:srgbClr val="000000"/>
            </a:solid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Decal type #2: Regions</a:t>
            </a:r>
          </a:p>
        </p:txBody>
      </p:sp>
      <p:pic>
        <p:nvPicPr>
          <p:cNvPr id="116738" name="Picture 2"/>
          <p:cNvPicPr>
            <a:picLocks noChangeAspect="1" noChangeArrowheads="1"/>
          </p:cNvPicPr>
          <p:nvPr/>
        </p:nvPicPr>
        <p:blipFill>
          <a:blip r:embed="rId3"/>
          <a:srcRect/>
          <a:stretch>
            <a:fillRect/>
          </a:stretch>
        </p:blipFill>
        <p:spPr bwMode="auto">
          <a:xfrm>
            <a:off x="2835275" y="1782763"/>
            <a:ext cx="3219450" cy="4535487"/>
          </a:xfrm>
          <a:prstGeom prst="rect">
            <a:avLst/>
          </a:prstGeom>
          <a:noFill/>
          <a:ln w="18360">
            <a:solidFill>
              <a:srgbClr val="000000"/>
            </a:solid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Decal type #2: Regions</a:t>
            </a:r>
          </a:p>
        </p:txBody>
      </p:sp>
      <p:pic>
        <p:nvPicPr>
          <p:cNvPr id="118786" name="Picture 2"/>
          <p:cNvPicPr>
            <a:picLocks noChangeAspect="1" noChangeArrowheads="1"/>
          </p:cNvPicPr>
          <p:nvPr/>
        </p:nvPicPr>
        <p:blipFill>
          <a:blip r:embed="rId3"/>
          <a:srcRect/>
          <a:stretch>
            <a:fillRect/>
          </a:stretch>
        </p:blipFill>
        <p:spPr bwMode="auto">
          <a:xfrm>
            <a:off x="2835275" y="1782763"/>
            <a:ext cx="3219450" cy="4535487"/>
          </a:xfrm>
          <a:prstGeom prst="rect">
            <a:avLst/>
          </a:prstGeom>
          <a:noFill/>
          <a:ln w="18360">
            <a:solidFill>
              <a:srgbClr val="000000"/>
            </a:solid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2POR-pymol"/>
          <p:cNvPicPr>
            <a:picLocks noGrp="1" noChangeAspect="1" noChangeArrowheads="1"/>
          </p:cNvPicPr>
          <p:nvPr>
            <p:ph idx="1"/>
          </p:nvPr>
        </p:nvPicPr>
        <p:blipFill>
          <a:blip r:embed="rId3"/>
          <a:srcRect/>
          <a:stretch>
            <a:fillRect/>
          </a:stretch>
        </p:blipFill>
        <p:spPr>
          <a:xfrm>
            <a:off x="838200" y="1676400"/>
            <a:ext cx="3490913" cy="4495800"/>
          </a:xfrm>
          <a:noFill/>
          <a:ln/>
        </p:spPr>
      </p:pic>
      <p:sp>
        <p:nvSpPr>
          <p:cNvPr id="9220" name="Text Box 4"/>
          <p:cNvSpPr txBox="1">
            <a:spLocks noChangeArrowheads="1"/>
          </p:cNvSpPr>
          <p:nvPr/>
        </p:nvSpPr>
        <p:spPr bwMode="auto">
          <a:xfrm>
            <a:off x="4478826" y="2209800"/>
            <a:ext cx="4512774" cy="830997"/>
          </a:xfrm>
          <a:prstGeom prst="rect">
            <a:avLst/>
          </a:prstGeom>
          <a:noFill/>
          <a:ln w="9525">
            <a:noFill/>
            <a:miter lim="800000"/>
            <a:headEnd/>
            <a:tailEnd/>
          </a:ln>
          <a:effectLst/>
        </p:spPr>
        <p:txBody>
          <a:bodyPr wrap="none">
            <a:spAutoFit/>
          </a:bodyPr>
          <a:lstStyle/>
          <a:p>
            <a:r>
              <a:rPr lang="en-US" dirty="0" smtClean="0">
                <a:solidFill>
                  <a:schemeClr val="tx1"/>
                </a:solidFill>
              </a:rPr>
              <a:t>Hard to get the big picture…</a:t>
            </a:r>
          </a:p>
          <a:p>
            <a:r>
              <a:rPr lang="en-US" dirty="0" smtClean="0">
                <a:solidFill>
                  <a:schemeClr val="tx1"/>
                </a:solidFill>
              </a:rPr>
              <a:t>The surface is just too complex.</a:t>
            </a:r>
            <a:endParaRPr lang="en-US" dirty="0">
              <a:solidFill>
                <a:schemeClr val="tx1"/>
              </a:solidFill>
            </a:endParaRPr>
          </a:p>
        </p:txBody>
      </p:sp>
      <p:sp>
        <p:nvSpPr>
          <p:cNvPr id="6" name="Rectangle 1"/>
          <p:cNvSpPr>
            <a:spLocks noGrp="1" noChangeArrowheads="1"/>
          </p:cNvSpPr>
          <p:nvPr>
            <p:ph type="title"/>
          </p:nvPr>
        </p:nvSpPr>
        <p:spPr>
          <a:xfrm>
            <a:off x="1524000" y="204787"/>
            <a:ext cx="7697788" cy="785813"/>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400" dirty="0" smtClean="0"/>
              <a:t>How scientists currently </a:t>
            </a:r>
            <a:br>
              <a:rPr lang="en-GB" sz="3400" dirty="0" smtClean="0"/>
            </a:br>
            <a:r>
              <a:rPr lang="en-GB" sz="3400" dirty="0" smtClean="0"/>
              <a:t>look at molecular surfaces </a:t>
            </a:r>
          </a:p>
        </p:txBody>
      </p:sp>
      <p:sp>
        <p:nvSpPr>
          <p:cNvPr id="7" name="TextBox 6"/>
          <p:cNvSpPr txBox="1"/>
          <p:nvPr/>
        </p:nvSpPr>
        <p:spPr>
          <a:xfrm>
            <a:off x="1600200" y="6367046"/>
            <a:ext cx="2122697" cy="338554"/>
          </a:xfrm>
          <a:prstGeom prst="rect">
            <a:avLst/>
          </a:prstGeom>
          <a:noFill/>
        </p:spPr>
        <p:txBody>
          <a:bodyPr wrap="none" rtlCol="0">
            <a:spAutoFit/>
          </a:bodyPr>
          <a:lstStyle/>
          <a:p>
            <a:r>
              <a:rPr lang="en-US" sz="1600" dirty="0" err="1" smtClean="0">
                <a:solidFill>
                  <a:schemeClr val="tx1"/>
                </a:solidFill>
              </a:rPr>
              <a:t>Porin</a:t>
            </a:r>
            <a:r>
              <a:rPr lang="en-US" sz="1600" dirty="0" smtClean="0">
                <a:solidFill>
                  <a:schemeClr val="tx1"/>
                </a:solidFill>
              </a:rPr>
              <a:t> Protein (2POR)</a:t>
            </a:r>
            <a:endParaRPr lang="en-US" sz="1600" dirty="0">
              <a:solidFill>
                <a:schemeClr val="tx1"/>
              </a:solidFill>
            </a:endParaRPr>
          </a:p>
        </p:txBody>
      </p:sp>
      <p:sp>
        <p:nvSpPr>
          <p:cNvPr id="8" name="TextBox 7"/>
          <p:cNvSpPr txBox="1"/>
          <p:nvPr/>
        </p:nvSpPr>
        <p:spPr>
          <a:xfrm>
            <a:off x="5410200" y="4872335"/>
            <a:ext cx="2085827" cy="461665"/>
          </a:xfrm>
          <a:prstGeom prst="rect">
            <a:avLst/>
          </a:prstGeom>
          <a:noFill/>
        </p:spPr>
        <p:txBody>
          <a:bodyPr wrap="none" rtlCol="0">
            <a:spAutoFit/>
          </a:bodyPr>
          <a:lstStyle/>
          <a:p>
            <a:r>
              <a:rPr lang="en-US" dirty="0" smtClean="0">
                <a:solidFill>
                  <a:schemeClr val="tx1"/>
                </a:solidFill>
              </a:rPr>
              <a:t>See the hole?</a:t>
            </a:r>
            <a:endParaRPr lang="en-US" dirty="0">
              <a:solidFill>
                <a:schemeClr val="tx1"/>
              </a:solidFill>
            </a:endParaRPr>
          </a:p>
        </p:txBody>
      </p:sp>
      <p:sp>
        <p:nvSpPr>
          <p:cNvPr id="9" name="Line 10"/>
          <p:cNvSpPr>
            <a:spLocks noChangeShapeType="1"/>
          </p:cNvSpPr>
          <p:nvPr/>
        </p:nvSpPr>
        <p:spPr bwMode="auto">
          <a:xfrm flipH="1" flipV="1">
            <a:off x="2514600" y="3581400"/>
            <a:ext cx="2895600" cy="1447800"/>
          </a:xfrm>
          <a:prstGeom prst="line">
            <a:avLst/>
          </a:prstGeom>
          <a:noFill/>
          <a:ln w="19050">
            <a:solidFill>
              <a:schemeClr val="tx1"/>
            </a:solidFill>
            <a:round/>
            <a:headEnd/>
            <a:tailEnd type="triangle" w="med" len="med"/>
          </a:ln>
          <a:effectLst/>
        </p:spPr>
        <p:txBody>
          <a:bodyPr/>
          <a:lstStyle/>
          <a:p>
            <a:endParaRPr lang="en-US"/>
          </a:p>
        </p:txBody>
      </p:sp>
    </p:spTree>
  </p:cSld>
  <p:clrMapOvr>
    <a:masterClrMapping/>
  </p:clrMapOvr>
  <p:transition advTm="5968"/>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Decal type #2: Regions</a:t>
            </a:r>
          </a:p>
        </p:txBody>
      </p:sp>
      <p:pic>
        <p:nvPicPr>
          <p:cNvPr id="120834" name="Picture 2"/>
          <p:cNvPicPr>
            <a:picLocks noChangeAspect="1" noChangeArrowheads="1"/>
          </p:cNvPicPr>
          <p:nvPr/>
        </p:nvPicPr>
        <p:blipFill>
          <a:blip r:embed="rId3"/>
          <a:srcRect/>
          <a:stretch>
            <a:fillRect/>
          </a:stretch>
        </p:blipFill>
        <p:spPr bwMode="auto">
          <a:xfrm>
            <a:off x="2835275" y="1782763"/>
            <a:ext cx="3219450" cy="4535487"/>
          </a:xfrm>
          <a:prstGeom prst="rect">
            <a:avLst/>
          </a:prstGeom>
          <a:noFill/>
          <a:ln w="18360">
            <a:solidFill>
              <a:srgbClr val="000000"/>
            </a:solid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Surface patch smoothing</a:t>
            </a:r>
          </a:p>
        </p:txBody>
      </p:sp>
      <p:sp>
        <p:nvSpPr>
          <p:cNvPr id="122882" name="Line 2"/>
          <p:cNvSpPr>
            <a:spLocks noChangeShapeType="1"/>
          </p:cNvSpPr>
          <p:nvPr/>
        </p:nvSpPr>
        <p:spPr bwMode="auto">
          <a:xfrm>
            <a:off x="4114800" y="3862388"/>
            <a:ext cx="914400" cy="1587"/>
          </a:xfrm>
          <a:prstGeom prst="line">
            <a:avLst/>
          </a:prstGeom>
          <a:noFill/>
          <a:ln w="36720">
            <a:solidFill>
              <a:srgbClr val="000000"/>
            </a:solidFill>
            <a:round/>
            <a:headEnd/>
            <a:tailEnd type="triangle" w="med" len="med"/>
          </a:ln>
        </p:spPr>
        <p:txBody>
          <a:bodyPr/>
          <a:lstStyle/>
          <a:p>
            <a:endParaRPr lang="en-US"/>
          </a:p>
        </p:txBody>
      </p:sp>
      <p:pic>
        <p:nvPicPr>
          <p:cNvPr id="122883" name="Picture 3"/>
          <p:cNvPicPr>
            <a:picLocks noChangeAspect="1" noChangeArrowheads="1"/>
          </p:cNvPicPr>
          <p:nvPr/>
        </p:nvPicPr>
        <p:blipFill>
          <a:blip r:embed="rId3"/>
          <a:srcRect/>
          <a:stretch>
            <a:fillRect/>
          </a:stretch>
        </p:blipFill>
        <p:spPr bwMode="auto">
          <a:xfrm>
            <a:off x="1143000" y="1819275"/>
            <a:ext cx="2743200" cy="3932238"/>
          </a:xfrm>
          <a:prstGeom prst="rect">
            <a:avLst/>
          </a:prstGeom>
          <a:noFill/>
          <a:ln w="18360">
            <a:solidFill>
              <a:srgbClr val="000000"/>
            </a:solidFill>
            <a:round/>
            <a:headEnd/>
            <a:tailEnd/>
          </a:ln>
        </p:spPr>
      </p:pic>
      <p:pic>
        <p:nvPicPr>
          <p:cNvPr id="122884" name="Picture 4"/>
          <p:cNvPicPr>
            <a:picLocks noChangeAspect="1" noChangeArrowheads="1"/>
          </p:cNvPicPr>
          <p:nvPr/>
        </p:nvPicPr>
        <p:blipFill>
          <a:blip r:embed="rId4"/>
          <a:srcRect/>
          <a:stretch>
            <a:fillRect/>
          </a:stretch>
        </p:blipFill>
        <p:spPr bwMode="auto">
          <a:xfrm>
            <a:off x="5341938" y="1782763"/>
            <a:ext cx="2743200" cy="3932237"/>
          </a:xfrm>
          <a:prstGeom prst="rect">
            <a:avLst/>
          </a:prstGeom>
          <a:noFill/>
          <a:ln w="18360">
            <a:solidFill>
              <a:srgbClr val="000000"/>
            </a:solidFill>
            <a:round/>
            <a:headEnd/>
            <a:tailEnd/>
          </a:ln>
        </p:spPr>
      </p:pic>
      <p:sp>
        <p:nvSpPr>
          <p:cNvPr id="122885" name="Text Box 5"/>
          <p:cNvSpPr txBox="1">
            <a:spLocks noChangeArrowheads="1"/>
          </p:cNvSpPr>
          <p:nvPr/>
        </p:nvSpPr>
        <p:spPr bwMode="auto">
          <a:xfrm>
            <a:off x="1866900" y="5811838"/>
            <a:ext cx="1077913" cy="430212"/>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Before</a:t>
            </a:r>
          </a:p>
        </p:txBody>
      </p:sp>
      <p:sp>
        <p:nvSpPr>
          <p:cNvPr id="122886" name="Text Box 6"/>
          <p:cNvSpPr txBox="1">
            <a:spLocks noChangeArrowheads="1"/>
          </p:cNvSpPr>
          <p:nvPr/>
        </p:nvSpPr>
        <p:spPr bwMode="auto">
          <a:xfrm>
            <a:off x="6351588" y="5811838"/>
            <a:ext cx="825500" cy="430212"/>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After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00" y="3429000"/>
            <a:ext cx="2324675" cy="677108"/>
          </a:xfrm>
          <a:prstGeom prst="rect">
            <a:avLst/>
          </a:prstGeom>
          <a:noFill/>
        </p:spPr>
        <p:txBody>
          <a:bodyPr wrap="none" rtlCol="0">
            <a:spAutoFit/>
          </a:bodyPr>
          <a:lstStyle/>
          <a:p>
            <a:r>
              <a:rPr lang="en-US" sz="3800" dirty="0" smtClean="0">
                <a:solidFill>
                  <a:schemeClr val="tx1"/>
                </a:solidFill>
              </a:rPr>
              <a:t>Examples</a:t>
            </a:r>
            <a:endParaRPr lang="en-US" sz="3800" dirty="0">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Examples</a:t>
            </a:r>
          </a:p>
        </p:txBody>
      </p:sp>
      <p:pic>
        <p:nvPicPr>
          <p:cNvPr id="124930" name="Picture 2"/>
          <p:cNvPicPr>
            <a:picLocks noChangeAspect="1" noChangeArrowheads="1"/>
          </p:cNvPicPr>
          <p:nvPr/>
        </p:nvPicPr>
        <p:blipFill>
          <a:blip r:embed="rId3"/>
          <a:srcRect/>
          <a:stretch>
            <a:fillRect/>
          </a:stretch>
        </p:blipFill>
        <p:spPr bwMode="auto">
          <a:xfrm>
            <a:off x="5248275" y="2054225"/>
            <a:ext cx="2965450" cy="3575050"/>
          </a:xfrm>
          <a:prstGeom prst="rect">
            <a:avLst/>
          </a:prstGeom>
          <a:noFill/>
          <a:ln w="9525">
            <a:noFill/>
            <a:round/>
            <a:headEnd/>
            <a:tailEnd/>
          </a:ln>
        </p:spPr>
      </p:pic>
      <p:pic>
        <p:nvPicPr>
          <p:cNvPr id="124931" name="Picture 3"/>
          <p:cNvPicPr>
            <a:picLocks noChangeAspect="1" noChangeArrowheads="1"/>
          </p:cNvPicPr>
          <p:nvPr/>
        </p:nvPicPr>
        <p:blipFill>
          <a:blip r:embed="rId4"/>
          <a:srcRect/>
          <a:stretch>
            <a:fillRect/>
          </a:stretch>
        </p:blipFill>
        <p:spPr bwMode="auto">
          <a:xfrm>
            <a:off x="839788" y="1998663"/>
            <a:ext cx="3127375" cy="3683000"/>
          </a:xfrm>
          <a:prstGeom prst="rect">
            <a:avLst/>
          </a:prstGeom>
          <a:noFill/>
          <a:ln w="9525">
            <a:noFill/>
            <a:round/>
            <a:headEnd/>
            <a:tailEnd/>
          </a:ln>
        </p:spPr>
      </p:pic>
      <p:sp>
        <p:nvSpPr>
          <p:cNvPr id="124932" name="Line 4"/>
          <p:cNvSpPr>
            <a:spLocks noChangeShapeType="1"/>
          </p:cNvSpPr>
          <p:nvPr/>
        </p:nvSpPr>
        <p:spPr bwMode="auto">
          <a:xfrm>
            <a:off x="3967163" y="3894138"/>
            <a:ext cx="1006475" cy="1587"/>
          </a:xfrm>
          <a:prstGeom prst="line">
            <a:avLst/>
          </a:prstGeom>
          <a:noFill/>
          <a:ln w="36720">
            <a:solidFill>
              <a:srgbClr val="000000"/>
            </a:solidFill>
            <a:round/>
            <a:headEnd/>
            <a:tailEnd type="triangle" w="med" len="med"/>
          </a:ln>
        </p:spPr>
        <p:txBody>
          <a:bodyPr/>
          <a:lstStyle/>
          <a:p>
            <a:endParaRPr lang="en-US"/>
          </a:p>
        </p:txBody>
      </p:sp>
      <p:sp>
        <p:nvSpPr>
          <p:cNvPr id="124933" name="Text Box 5"/>
          <p:cNvSpPr txBox="1">
            <a:spLocks noChangeArrowheads="1"/>
          </p:cNvSpPr>
          <p:nvPr/>
        </p:nvSpPr>
        <p:spPr bwMode="auto">
          <a:xfrm>
            <a:off x="3902075" y="6092825"/>
            <a:ext cx="1011238" cy="430213"/>
          </a:xfrm>
          <a:prstGeom prst="rect">
            <a:avLst/>
          </a:prstGeom>
          <a:noFill/>
          <a:ln w="9525">
            <a:noFill/>
            <a:round/>
            <a:headEnd/>
            <a:tailEnd/>
          </a:ln>
        </p:spPr>
        <p:txBody>
          <a:bodyPr wrap="none" lIns="90000" tIns="45000" rIns="90000" bIns="45000"/>
          <a:lstStyle/>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(1AI5)</a:t>
            </a:r>
            <a:r>
              <a:rPr lang="ar-SA" dirty="0">
                <a:solidFill>
                  <a:srgbClr val="000000"/>
                </a:solidFill>
                <a:cs typeface="Arial" pitchFamily="34" charset="0"/>
              </a:rPr>
              <a:t>‏</a:t>
            </a:r>
            <a:endParaRPr lang="en-GB"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Examples</a:t>
            </a:r>
          </a:p>
        </p:txBody>
      </p:sp>
      <p:pic>
        <p:nvPicPr>
          <p:cNvPr id="126978" name="Picture 2"/>
          <p:cNvPicPr>
            <a:picLocks noChangeAspect="1" noChangeArrowheads="1"/>
          </p:cNvPicPr>
          <p:nvPr/>
        </p:nvPicPr>
        <p:blipFill>
          <a:blip r:embed="rId3"/>
          <a:stretch>
            <a:fillRect/>
          </a:stretch>
        </p:blipFill>
        <p:spPr bwMode="auto">
          <a:xfrm>
            <a:off x="457200" y="2574966"/>
            <a:ext cx="3633789" cy="2391860"/>
          </a:xfrm>
          <a:prstGeom prst="rect">
            <a:avLst/>
          </a:prstGeom>
          <a:noFill/>
          <a:ln w="9525">
            <a:noFill/>
            <a:round/>
            <a:headEnd/>
            <a:tailEnd/>
          </a:ln>
        </p:spPr>
      </p:pic>
      <p:pic>
        <p:nvPicPr>
          <p:cNvPr id="126979" name="Picture 3"/>
          <p:cNvPicPr>
            <a:picLocks noChangeAspect="1" noChangeArrowheads="1"/>
          </p:cNvPicPr>
          <p:nvPr/>
        </p:nvPicPr>
        <p:blipFill>
          <a:blip r:embed="rId4"/>
          <a:stretch>
            <a:fillRect/>
          </a:stretch>
        </p:blipFill>
        <p:spPr bwMode="auto">
          <a:xfrm>
            <a:off x="5291137" y="2743201"/>
            <a:ext cx="3547443" cy="2404052"/>
          </a:xfrm>
          <a:prstGeom prst="rect">
            <a:avLst/>
          </a:prstGeom>
          <a:noFill/>
          <a:ln w="9525">
            <a:noFill/>
            <a:round/>
            <a:headEnd/>
            <a:tailEnd/>
          </a:ln>
        </p:spPr>
      </p:pic>
      <p:sp>
        <p:nvSpPr>
          <p:cNvPr id="126980" name="Line 4"/>
          <p:cNvSpPr>
            <a:spLocks noChangeShapeType="1"/>
          </p:cNvSpPr>
          <p:nvPr/>
        </p:nvSpPr>
        <p:spPr bwMode="auto">
          <a:xfrm>
            <a:off x="4246563" y="3965575"/>
            <a:ext cx="860425" cy="1588"/>
          </a:xfrm>
          <a:prstGeom prst="line">
            <a:avLst/>
          </a:prstGeom>
          <a:noFill/>
          <a:ln w="36720">
            <a:solidFill>
              <a:srgbClr val="000000"/>
            </a:solidFill>
            <a:round/>
            <a:headEnd/>
            <a:tailEnd type="triangle" w="med" len="med"/>
          </a:ln>
        </p:spPr>
        <p:txBody>
          <a:bodyPr/>
          <a:lstStyle/>
          <a:p>
            <a:endParaRPr lang="en-US"/>
          </a:p>
        </p:txBody>
      </p:sp>
      <p:sp>
        <p:nvSpPr>
          <p:cNvPr id="126981" name="Text Box 5"/>
          <p:cNvSpPr txBox="1">
            <a:spLocks noChangeArrowheads="1"/>
          </p:cNvSpPr>
          <p:nvPr/>
        </p:nvSpPr>
        <p:spPr bwMode="auto">
          <a:xfrm>
            <a:off x="3794125" y="6092825"/>
            <a:ext cx="1214438" cy="430213"/>
          </a:xfrm>
          <a:prstGeom prst="rect">
            <a:avLst/>
          </a:prstGeom>
          <a:noFill/>
          <a:ln w="9525">
            <a:noFill/>
            <a:round/>
            <a:headEnd/>
            <a:tailEnd/>
          </a:ln>
        </p:spPr>
        <p:txBody>
          <a:bodyPr wrap="none" lIns="90000" tIns="45000" rIns="90000" bIns="45000"/>
          <a:lstStyle/>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a:t>
            </a:r>
            <a:r>
              <a:rPr lang="en-GB" dirty="0" err="1" smtClean="0">
                <a:solidFill>
                  <a:srgbClr val="000000"/>
                </a:solidFill>
              </a:rPr>
              <a:t>Onconase</a:t>
            </a:r>
            <a:r>
              <a:rPr lang="en-GB" dirty="0" smtClean="0">
                <a:solidFill>
                  <a:srgbClr val="000000"/>
                </a:solidFill>
              </a:rPr>
              <a:t>)</a:t>
            </a:r>
            <a:r>
              <a:rPr lang="ar-SA" dirty="0" smtClean="0">
                <a:solidFill>
                  <a:srgbClr val="000000"/>
                </a:solidFill>
                <a:cs typeface="Arial" pitchFamily="34" charset="0"/>
              </a:rPr>
              <a:t>‏</a:t>
            </a:r>
            <a:endParaRPr lang="en-GB"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Examples</a:t>
            </a:r>
          </a:p>
        </p:txBody>
      </p:sp>
      <p:pic>
        <p:nvPicPr>
          <p:cNvPr id="126978" name="Picture 2"/>
          <p:cNvPicPr>
            <a:picLocks noChangeAspect="1" noChangeArrowheads="1"/>
          </p:cNvPicPr>
          <p:nvPr/>
        </p:nvPicPr>
        <p:blipFill>
          <a:blip r:embed="rId3"/>
          <a:stretch>
            <a:fillRect/>
          </a:stretch>
        </p:blipFill>
        <p:spPr bwMode="auto">
          <a:xfrm>
            <a:off x="761999" y="2311399"/>
            <a:ext cx="3181787" cy="3198949"/>
          </a:xfrm>
          <a:prstGeom prst="rect">
            <a:avLst/>
          </a:prstGeom>
          <a:noFill/>
          <a:ln w="9525">
            <a:noFill/>
            <a:round/>
            <a:headEnd/>
            <a:tailEnd/>
          </a:ln>
        </p:spPr>
      </p:pic>
      <p:pic>
        <p:nvPicPr>
          <p:cNvPr id="126979" name="Picture 3"/>
          <p:cNvPicPr>
            <a:picLocks noChangeAspect="1" noChangeArrowheads="1"/>
          </p:cNvPicPr>
          <p:nvPr/>
        </p:nvPicPr>
        <p:blipFill>
          <a:blip r:embed="rId4"/>
          <a:stretch>
            <a:fillRect/>
          </a:stretch>
        </p:blipFill>
        <p:spPr bwMode="auto">
          <a:xfrm rot="651901">
            <a:off x="5353730" y="2193002"/>
            <a:ext cx="2957637" cy="3444777"/>
          </a:xfrm>
          <a:prstGeom prst="rect">
            <a:avLst/>
          </a:prstGeom>
          <a:noFill/>
          <a:ln w="9525">
            <a:noFill/>
            <a:round/>
            <a:headEnd/>
            <a:tailEnd/>
          </a:ln>
        </p:spPr>
      </p:pic>
      <p:sp>
        <p:nvSpPr>
          <p:cNvPr id="126980" name="Line 4"/>
          <p:cNvSpPr>
            <a:spLocks noChangeShapeType="1"/>
          </p:cNvSpPr>
          <p:nvPr/>
        </p:nvSpPr>
        <p:spPr bwMode="auto">
          <a:xfrm>
            <a:off x="4246563" y="3965575"/>
            <a:ext cx="860425" cy="1588"/>
          </a:xfrm>
          <a:prstGeom prst="line">
            <a:avLst/>
          </a:prstGeom>
          <a:noFill/>
          <a:ln w="36720">
            <a:solidFill>
              <a:srgbClr val="000000"/>
            </a:solidFill>
            <a:round/>
            <a:headEnd/>
            <a:tailEnd type="triangle" w="med" len="med"/>
          </a:ln>
        </p:spPr>
        <p:txBody>
          <a:bodyPr/>
          <a:lstStyle/>
          <a:p>
            <a:endParaRPr lang="en-US"/>
          </a:p>
        </p:txBody>
      </p:sp>
      <p:sp>
        <p:nvSpPr>
          <p:cNvPr id="126981" name="Text Box 5"/>
          <p:cNvSpPr txBox="1">
            <a:spLocks noChangeArrowheads="1"/>
          </p:cNvSpPr>
          <p:nvPr/>
        </p:nvSpPr>
        <p:spPr bwMode="auto">
          <a:xfrm>
            <a:off x="3794125" y="6092825"/>
            <a:ext cx="1214438" cy="430213"/>
          </a:xfrm>
          <a:prstGeom prst="rect">
            <a:avLst/>
          </a:prstGeom>
          <a:noFill/>
          <a:ln w="9525">
            <a:noFill/>
            <a:round/>
            <a:headEnd/>
            <a:tailEnd/>
          </a:ln>
        </p:spPr>
        <p:txBody>
          <a:bodyPr wrap="none" lIns="90000" tIns="45000" rIns="90000" bIns="45000"/>
          <a:lstStyle/>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000000"/>
                </a:solidFill>
              </a:rPr>
              <a:t>(1GLQ)</a:t>
            </a:r>
            <a:r>
              <a:rPr lang="ar-SA" dirty="0" smtClean="0">
                <a:solidFill>
                  <a:srgbClr val="000000"/>
                </a:solidFill>
                <a:cs typeface="Arial" pitchFamily="34" charset="0"/>
              </a:rPr>
              <a:t>‏</a:t>
            </a:r>
            <a:endParaRPr lang="en-GB" dirty="0">
              <a:solidFill>
                <a:srgbClr val="000000"/>
              </a:solidFill>
            </a:endParaRPr>
          </a:p>
        </p:txBody>
      </p:sp>
      <p:cxnSp>
        <p:nvCxnSpPr>
          <p:cNvPr id="8" name="Straight Connector 7"/>
          <p:cNvCxnSpPr/>
          <p:nvPr/>
        </p:nvCxnSpPr>
        <p:spPr bwMode="auto">
          <a:xfrm rot="16200000" flipH="1">
            <a:off x="5181600" y="3276600"/>
            <a:ext cx="3276600" cy="1295400"/>
          </a:xfrm>
          <a:prstGeom prst="line">
            <a:avLst/>
          </a:prstGeom>
          <a:solidFill>
            <a:srgbClr val="00B8FF"/>
          </a:solidFill>
          <a:ln w="38100" cap="flat" cmpd="sng" algn="ctr">
            <a:solidFill>
              <a:schemeClr val="tx1"/>
            </a:solidFill>
            <a:prstDash val="sysDot"/>
            <a:round/>
            <a:headEnd type="none" w="med" len="med"/>
            <a:tailEnd type="none" w="med" len="med"/>
          </a:ln>
          <a:effectLst/>
        </p:spPr>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Grp="1" noChangeArrowheads="1"/>
          </p:cNvSpPr>
          <p:nvPr>
            <p:ph type="title" idx="4294967295"/>
          </p:nvPr>
        </p:nvSpPr>
        <p:spPr>
          <a:xfrm>
            <a:off x="1546225" y="192088"/>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Examples</a:t>
            </a:r>
          </a:p>
        </p:txBody>
      </p:sp>
      <p:pic>
        <p:nvPicPr>
          <p:cNvPr id="129026" name="Picture 2"/>
          <p:cNvPicPr>
            <a:picLocks noChangeAspect="1" noChangeArrowheads="1"/>
          </p:cNvPicPr>
          <p:nvPr/>
        </p:nvPicPr>
        <p:blipFill>
          <a:blip r:embed="rId3"/>
          <a:srcRect/>
          <a:stretch>
            <a:fillRect/>
          </a:stretch>
        </p:blipFill>
        <p:spPr bwMode="auto">
          <a:xfrm>
            <a:off x="5146675" y="1822450"/>
            <a:ext cx="2409825" cy="4192588"/>
          </a:xfrm>
          <a:prstGeom prst="rect">
            <a:avLst/>
          </a:prstGeom>
          <a:noFill/>
          <a:ln w="9525">
            <a:noFill/>
            <a:round/>
            <a:headEnd/>
            <a:tailEnd/>
          </a:ln>
        </p:spPr>
      </p:pic>
      <p:pic>
        <p:nvPicPr>
          <p:cNvPr id="129027" name="Picture 3"/>
          <p:cNvPicPr>
            <a:picLocks noChangeAspect="1" noChangeArrowheads="1"/>
          </p:cNvPicPr>
          <p:nvPr/>
        </p:nvPicPr>
        <p:blipFill>
          <a:blip r:embed="rId4"/>
          <a:srcRect/>
          <a:stretch>
            <a:fillRect/>
          </a:stretch>
        </p:blipFill>
        <p:spPr bwMode="auto">
          <a:xfrm>
            <a:off x="1651000" y="1752600"/>
            <a:ext cx="2409825" cy="4192588"/>
          </a:xfrm>
          <a:prstGeom prst="rect">
            <a:avLst/>
          </a:prstGeom>
          <a:noFill/>
          <a:ln w="9525">
            <a:noFill/>
            <a:round/>
            <a:headEnd/>
            <a:tailEnd/>
          </a:ln>
        </p:spPr>
      </p:pic>
      <p:sp>
        <p:nvSpPr>
          <p:cNvPr id="129028" name="Line 4"/>
          <p:cNvSpPr>
            <a:spLocks noChangeShapeType="1"/>
          </p:cNvSpPr>
          <p:nvPr/>
        </p:nvSpPr>
        <p:spPr bwMode="auto">
          <a:xfrm>
            <a:off x="3995738" y="3751263"/>
            <a:ext cx="1085850" cy="1587"/>
          </a:xfrm>
          <a:prstGeom prst="line">
            <a:avLst/>
          </a:prstGeom>
          <a:noFill/>
          <a:ln w="36720">
            <a:solidFill>
              <a:srgbClr val="000000"/>
            </a:solidFill>
            <a:round/>
            <a:headEnd/>
            <a:tailEnd type="triangle" w="med" len="med"/>
          </a:ln>
        </p:spPr>
        <p:txBody>
          <a:bodyPr/>
          <a:lstStyle/>
          <a:p>
            <a:endParaRPr lang="en-US"/>
          </a:p>
        </p:txBody>
      </p:sp>
      <p:sp>
        <p:nvSpPr>
          <p:cNvPr id="129029" name="Text Box 5"/>
          <p:cNvSpPr txBox="1">
            <a:spLocks noChangeArrowheads="1"/>
          </p:cNvSpPr>
          <p:nvPr/>
        </p:nvSpPr>
        <p:spPr bwMode="auto">
          <a:xfrm>
            <a:off x="3794125" y="6092825"/>
            <a:ext cx="1179513" cy="430213"/>
          </a:xfrm>
          <a:prstGeom prst="rect">
            <a:avLst/>
          </a:prstGeom>
          <a:noFill/>
          <a:ln w="9525">
            <a:noFill/>
            <a:round/>
            <a:headEnd/>
            <a:tailEnd/>
          </a:ln>
        </p:spPr>
        <p:txBody>
          <a:bodyPr wrap="none" lIns="90000" tIns="45000" rIns="90000" bIns="45000"/>
          <a:lstStyle/>
          <a:p>
            <a:pPr algn="ct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(1ANK)</a:t>
            </a:r>
            <a:r>
              <a:rPr lang="ar-SA">
                <a:solidFill>
                  <a:srgbClr val="000000"/>
                </a:solidFill>
                <a:cs typeface="Arial" pitchFamily="34" charset="0"/>
              </a:rPr>
              <a:t>‏</a:t>
            </a:r>
            <a:endParaRPr lang="en-GB">
              <a:solidFill>
                <a:srgbClr val="000000"/>
              </a:solidFill>
            </a:endParaRPr>
          </a:p>
        </p:txBody>
      </p:sp>
      <p:cxnSp>
        <p:nvCxnSpPr>
          <p:cNvPr id="8" name="Straight Arrow Connector 7"/>
          <p:cNvCxnSpPr/>
          <p:nvPr/>
        </p:nvCxnSpPr>
        <p:spPr bwMode="auto">
          <a:xfrm>
            <a:off x="1143000" y="2895600"/>
            <a:ext cx="1447800" cy="1588"/>
          </a:xfrm>
          <a:prstGeom prst="straightConnector1">
            <a:avLst/>
          </a:prstGeom>
          <a:solidFill>
            <a:srgbClr val="00B8FF"/>
          </a:solidFill>
          <a:ln w="38100" cap="flat" cmpd="sng" algn="ctr">
            <a:solidFill>
              <a:schemeClr val="tx1"/>
            </a:solidFill>
            <a:prstDash val="solid"/>
            <a:round/>
            <a:headEnd type="none" w="med" len="med"/>
            <a:tailEnd type="arrow"/>
          </a:ln>
          <a:effectLst/>
        </p:spPr>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with our method</a:t>
            </a:r>
            <a:endParaRPr lang="en-US" dirty="0"/>
          </a:p>
        </p:txBody>
      </p:sp>
      <p:sp>
        <p:nvSpPr>
          <p:cNvPr id="3" name="TextBox 2"/>
          <p:cNvSpPr txBox="1"/>
          <p:nvPr/>
        </p:nvSpPr>
        <p:spPr>
          <a:xfrm>
            <a:off x="304800" y="1752600"/>
            <a:ext cx="7848600" cy="2893100"/>
          </a:xfrm>
          <a:prstGeom prst="rect">
            <a:avLst/>
          </a:prstGeom>
          <a:noFill/>
        </p:spPr>
        <p:txBody>
          <a:bodyPr wrap="square" rtlCol="0">
            <a:spAutoFit/>
          </a:bodyPr>
          <a:lstStyle/>
          <a:p>
            <a:r>
              <a:rPr lang="en-US" sz="2600" dirty="0" smtClean="0">
                <a:solidFill>
                  <a:schemeClr val="tx1"/>
                </a:solidFill>
              </a:rPr>
              <a:t>Where we fail:</a:t>
            </a:r>
          </a:p>
          <a:p>
            <a:pPr lvl="1">
              <a:buFont typeface="Arial" pitchFamily="34" charset="0"/>
              <a:buChar char="•"/>
            </a:pPr>
            <a:r>
              <a:rPr lang="en-US" sz="2600" dirty="0" smtClean="0">
                <a:solidFill>
                  <a:schemeClr val="tx1"/>
                </a:solidFill>
              </a:rPr>
              <a:t>  Very large molecules need new abstractions</a:t>
            </a:r>
          </a:p>
          <a:p>
            <a:pPr lvl="1">
              <a:buFont typeface="Arial" pitchFamily="34" charset="0"/>
              <a:buChar char="•"/>
            </a:pPr>
            <a:r>
              <a:rPr lang="en-US" sz="2600" dirty="0" smtClean="0">
                <a:solidFill>
                  <a:schemeClr val="tx1"/>
                </a:solidFill>
              </a:rPr>
              <a:t>  </a:t>
            </a:r>
            <a:r>
              <a:rPr lang="en-US" sz="2600" dirty="0" err="1" smtClean="0">
                <a:solidFill>
                  <a:schemeClr val="tx1"/>
                </a:solidFill>
              </a:rPr>
              <a:t>Parameterizing</a:t>
            </a:r>
            <a:r>
              <a:rPr lang="en-US" sz="2600" dirty="0" smtClean="0">
                <a:solidFill>
                  <a:schemeClr val="tx1"/>
                </a:solidFill>
              </a:rPr>
              <a:t> large regions</a:t>
            </a:r>
          </a:p>
          <a:p>
            <a:pPr lvl="1">
              <a:buFont typeface="Arial" pitchFamily="34" charset="0"/>
              <a:buChar char="•"/>
            </a:pPr>
            <a:r>
              <a:rPr lang="en-US" sz="2600" dirty="0" smtClean="0">
                <a:solidFill>
                  <a:schemeClr val="tx1"/>
                </a:solidFill>
              </a:rPr>
              <a:t>  Possibly important fine detail lost</a:t>
            </a:r>
          </a:p>
          <a:p>
            <a:pPr lvl="1">
              <a:buFont typeface="Arial" pitchFamily="34" charset="0"/>
              <a:buChar char="•"/>
            </a:pPr>
            <a:r>
              <a:rPr lang="en-US" sz="2600" dirty="0" smtClean="0">
                <a:solidFill>
                  <a:schemeClr val="tx1"/>
                </a:solidFill>
              </a:rPr>
              <a:t>  Lots of parameters</a:t>
            </a:r>
          </a:p>
          <a:p>
            <a:pPr lvl="1">
              <a:buFont typeface="Arial" pitchFamily="34" charset="0"/>
              <a:buChar char="•"/>
            </a:pPr>
            <a:r>
              <a:rPr lang="en-US" sz="2600" dirty="0" smtClean="0">
                <a:solidFill>
                  <a:schemeClr val="tx1"/>
                </a:solidFill>
              </a:rPr>
              <a:t>  No real evaluative studies (yet)</a:t>
            </a:r>
          </a:p>
          <a:p>
            <a:pPr>
              <a:buFont typeface="Arial" pitchFamily="34" charset="0"/>
              <a:buChar char="•"/>
            </a:pPr>
            <a:endParaRPr lang="en-US" sz="2600" dirty="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ChangeArrowheads="1"/>
          </p:cNvSpPr>
          <p:nvPr>
            <p:ph type="title" idx="4294967295"/>
          </p:nvPr>
        </p:nvSpPr>
        <p:spPr>
          <a:xfrm>
            <a:off x="1336675" y="196850"/>
            <a:ext cx="7699375" cy="696913"/>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Conclusion</a:t>
            </a:r>
          </a:p>
        </p:txBody>
      </p:sp>
      <p:sp>
        <p:nvSpPr>
          <p:cNvPr id="151554" name="Rectangle 2"/>
          <p:cNvSpPr>
            <a:spLocks noGrp="1" noChangeArrowheads="1"/>
          </p:cNvSpPr>
          <p:nvPr>
            <p:ph type="subTitle" idx="4294967295"/>
          </p:nvPr>
        </p:nvSpPr>
        <p:spPr>
          <a:xfrm>
            <a:off x="381000" y="1828800"/>
            <a:ext cx="8382000" cy="3810001"/>
          </a:xfrm>
        </p:spPr>
        <p:txBody>
          <a:bodyPr lIns="0" tIns="0" rIns="0" bIns="0" anchor="t"/>
          <a:lstStyle/>
          <a:p>
            <a:pPr marL="0" indent="0" eaLnBrk="1" hangingPunct="1">
              <a:spcBef>
                <a:spcPts val="550"/>
              </a:spcBef>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dirty="0" smtClean="0"/>
              <a:t>Molecular surface abstraction:</a:t>
            </a:r>
          </a:p>
          <a:p>
            <a:pPr marL="457200" lvl="1" indent="0" eaLnBrk="1" hangingPunct="1">
              <a:spcBef>
                <a:spcPts val="550"/>
              </a:spcBef>
              <a:buClr>
                <a:srgbClr val="000000"/>
              </a:buClr>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dirty="0" smtClean="0">
                <a:solidFill>
                  <a:srgbClr val="000000"/>
                </a:solidFill>
              </a:rPr>
              <a:t> Preserves large-scale structure</a:t>
            </a:r>
          </a:p>
          <a:p>
            <a:pPr marL="457200" lvl="1" indent="0" eaLnBrk="1" hangingPunct="1">
              <a:spcBef>
                <a:spcPts val="550"/>
              </a:spcBef>
              <a:buClr>
                <a:srgbClr val="000000"/>
              </a:buClr>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dirty="0" smtClean="0">
                <a:solidFill>
                  <a:srgbClr val="000000"/>
                </a:solidFill>
              </a:rPr>
              <a:t> Complements existing visualizations</a:t>
            </a:r>
          </a:p>
          <a:p>
            <a:pPr marL="457200" lvl="1" indent="0" eaLnBrk="1" hangingPunct="1">
              <a:spcBef>
                <a:spcPts val="550"/>
              </a:spcBef>
              <a:buClr>
                <a:srgbClr val="000000"/>
              </a:buClr>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dirty="0" smtClean="0">
                <a:solidFill>
                  <a:srgbClr val="000000"/>
                </a:solidFill>
              </a:rPr>
              <a:t> Allows for quick assessment of complex surfaces</a:t>
            </a:r>
          </a:p>
          <a:p>
            <a:pPr marL="0" indent="0" eaLnBrk="1" hangingPunct="1">
              <a:spcBef>
                <a:spcPts val="550"/>
              </a:spcBef>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600" dirty="0" smtClean="0"/>
          </a:p>
          <a:p>
            <a:pPr marL="0" indent="0" eaLnBrk="1" hangingPunct="1">
              <a:spcBef>
                <a:spcPts val="550"/>
              </a:spcBef>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600" dirty="0" smtClean="0"/>
          </a:p>
        </p:txBody>
      </p:sp>
      <p:sp>
        <p:nvSpPr>
          <p:cNvPr id="4" name="Rectangle 3"/>
          <p:cNvSpPr/>
          <p:nvPr/>
        </p:nvSpPr>
        <p:spPr>
          <a:xfrm>
            <a:off x="304800" y="5692170"/>
            <a:ext cx="8382000" cy="784830"/>
          </a:xfrm>
          <a:prstGeom prst="rect">
            <a:avLst/>
          </a:prstGeom>
        </p:spPr>
        <p:txBody>
          <a:bodyPr wrap="square">
            <a:spAutoFit/>
          </a:bodyPr>
          <a:lstStyle/>
          <a:p>
            <a:pPr marL="0" indent="0" eaLnBrk="1" hangingPunct="1">
              <a:spcBef>
                <a:spcPts val="550"/>
              </a:spcBef>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smtClean="0">
                <a:solidFill>
                  <a:schemeClr val="tx1"/>
                </a:solidFill>
              </a:rPr>
              <a:t>Thanks to: Michael Gleicher, George Phillips, Aaron </a:t>
            </a:r>
            <a:r>
              <a:rPr lang="en-GB" sz="2000" dirty="0" err="1" smtClean="0">
                <a:solidFill>
                  <a:schemeClr val="tx1"/>
                </a:solidFill>
              </a:rPr>
              <a:t>Bryden</a:t>
            </a:r>
            <a:r>
              <a:rPr lang="en-GB" sz="2000" dirty="0" smtClean="0">
                <a:solidFill>
                  <a:schemeClr val="tx1"/>
                </a:solidFill>
              </a:rPr>
              <a:t>, Nick Reiter. </a:t>
            </a:r>
          </a:p>
          <a:p>
            <a:pPr marL="0" indent="0" eaLnBrk="1" hangingPunct="1">
              <a:spcBef>
                <a:spcPts val="550"/>
              </a:spcBef>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smtClean="0">
                <a:solidFill>
                  <a:schemeClr val="tx1"/>
                </a:solidFill>
              </a:rPr>
              <a:t>And to CIBM grant NLM-5T15LM007359</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srcRect/>
          <a:stretch>
            <a:fillRect/>
          </a:stretch>
        </p:blipFill>
        <p:spPr bwMode="auto">
          <a:xfrm>
            <a:off x="0" y="0"/>
            <a:ext cx="9144000" cy="6856412"/>
          </a:xfrm>
          <a:prstGeom prst="rect">
            <a:avLst/>
          </a:prstGeom>
          <a:noFill/>
          <a:ln w="9525">
            <a:noFill/>
            <a:round/>
            <a:headEnd/>
            <a:tailEnd/>
          </a:ln>
        </p:spPr>
      </p:pic>
      <p:sp>
        <p:nvSpPr>
          <p:cNvPr id="36866" name="Rectangle 2"/>
          <p:cNvSpPr>
            <a:spLocks noGrp="1" noChangeArrowheads="1"/>
          </p:cNvSpPr>
          <p:nvPr>
            <p:ph type="title"/>
          </p:nvPr>
        </p:nvSpPr>
        <p:spPr>
          <a:xfrm>
            <a:off x="3505200" y="501650"/>
            <a:ext cx="5257800" cy="140335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smtClean="0"/>
              <a:t>Thank you!</a:t>
            </a:r>
          </a:p>
        </p:txBody>
      </p:sp>
      <p:sp>
        <p:nvSpPr>
          <p:cNvPr id="36868" name="Rectangle 2"/>
          <p:cNvSpPr>
            <a:spLocks noChangeArrowheads="1"/>
          </p:cNvSpPr>
          <p:nvPr/>
        </p:nvSpPr>
        <p:spPr bwMode="auto">
          <a:xfrm>
            <a:off x="838200" y="4008438"/>
            <a:ext cx="7391400" cy="2239962"/>
          </a:xfrm>
          <a:prstGeom prst="rect">
            <a:avLst/>
          </a:prstGeom>
          <a:noFill/>
          <a:ln w="9525">
            <a:noFill/>
            <a:round/>
            <a:headEnd/>
            <a:tailEnd/>
          </a:ln>
        </p:spPr>
        <p:txBody>
          <a:bodyPr lIns="0" tIns="0" rIns="0" bIns="0" anchor="ctr"/>
          <a:lstStyle/>
          <a:p>
            <a:pPr lvl="1" algn="ctr">
              <a:lnSpc>
                <a:spcPct val="93000"/>
              </a:lnSpc>
              <a:spcBef>
                <a:spcPts val="550"/>
              </a:spcBef>
              <a:buClr>
                <a:srgbClr val="999933"/>
              </a:buClr>
              <a:buSzPct val="100000"/>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3800" dirty="0" smtClean="0">
                <a:solidFill>
                  <a:srgbClr val="333300"/>
                </a:solidFill>
              </a:rPr>
              <a:t>Questions?</a:t>
            </a:r>
            <a:endParaRPr lang="en-GB" sz="3800" dirty="0">
              <a:solidFill>
                <a:srgbClr val="3333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1546225" y="155575"/>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Our surface abstraction</a:t>
            </a:r>
          </a:p>
        </p:txBody>
      </p:sp>
      <p:pic>
        <p:nvPicPr>
          <p:cNvPr id="40969" name="Picture 9" descr="2POR-simp"/>
          <p:cNvPicPr>
            <a:picLocks noChangeAspect="1" noChangeArrowheads="1"/>
          </p:cNvPicPr>
          <p:nvPr/>
        </p:nvPicPr>
        <p:blipFill>
          <a:blip r:embed="rId3"/>
          <a:srcRect/>
          <a:stretch>
            <a:fillRect/>
          </a:stretch>
        </p:blipFill>
        <p:spPr bwMode="auto">
          <a:xfrm>
            <a:off x="723900" y="1600200"/>
            <a:ext cx="3390900" cy="4617395"/>
          </a:xfrm>
          <a:prstGeom prst="rect">
            <a:avLst/>
          </a:prstGeom>
          <a:noFill/>
          <a:ln w="9525">
            <a:noFill/>
            <a:miter lim="800000"/>
            <a:headEnd/>
            <a:tailEnd/>
          </a:ln>
        </p:spPr>
      </p:pic>
      <p:sp>
        <p:nvSpPr>
          <p:cNvPr id="9" name="TextBox 8"/>
          <p:cNvSpPr txBox="1"/>
          <p:nvPr/>
        </p:nvSpPr>
        <p:spPr>
          <a:xfrm>
            <a:off x="1600200" y="6367046"/>
            <a:ext cx="2122697" cy="338554"/>
          </a:xfrm>
          <a:prstGeom prst="rect">
            <a:avLst/>
          </a:prstGeom>
          <a:noFill/>
        </p:spPr>
        <p:txBody>
          <a:bodyPr wrap="none" rtlCol="0">
            <a:spAutoFit/>
          </a:bodyPr>
          <a:lstStyle/>
          <a:p>
            <a:r>
              <a:rPr lang="en-US" sz="1600" dirty="0" err="1" smtClean="0">
                <a:solidFill>
                  <a:schemeClr val="tx1"/>
                </a:solidFill>
              </a:rPr>
              <a:t>Porin</a:t>
            </a:r>
            <a:r>
              <a:rPr lang="en-US" sz="1600" dirty="0" smtClean="0">
                <a:solidFill>
                  <a:schemeClr val="tx1"/>
                </a:solidFill>
              </a:rPr>
              <a:t> Protein (2POR)</a:t>
            </a:r>
            <a:endParaRPr lang="en-US" sz="1600" dirty="0">
              <a:solidFill>
                <a:schemeClr val="tx1"/>
              </a:solidFill>
            </a:endParaRPr>
          </a:p>
        </p:txBody>
      </p:sp>
      <p:sp>
        <p:nvSpPr>
          <p:cNvPr id="7" name="TextBox 6"/>
          <p:cNvSpPr txBox="1"/>
          <p:nvPr/>
        </p:nvSpPr>
        <p:spPr>
          <a:xfrm>
            <a:off x="4800600" y="2438400"/>
            <a:ext cx="3581400" cy="1938992"/>
          </a:xfrm>
          <a:prstGeom prst="rect">
            <a:avLst/>
          </a:prstGeom>
          <a:noFill/>
        </p:spPr>
        <p:txBody>
          <a:bodyPr wrap="square" rtlCol="0">
            <a:spAutoFit/>
          </a:bodyPr>
          <a:lstStyle/>
          <a:p>
            <a:r>
              <a:rPr lang="en-US" dirty="0" smtClean="0">
                <a:solidFill>
                  <a:schemeClr val="tx1"/>
                </a:solidFill>
              </a:rPr>
              <a:t>Guiding principle:</a:t>
            </a:r>
          </a:p>
          <a:p>
            <a:endParaRPr lang="en-US" dirty="0" smtClean="0">
              <a:solidFill>
                <a:schemeClr val="tx1"/>
              </a:solidFill>
            </a:endParaRPr>
          </a:p>
          <a:p>
            <a:r>
              <a:rPr lang="en-US" dirty="0" smtClean="0">
                <a:solidFill>
                  <a:schemeClr val="tx1"/>
                </a:solidFill>
              </a:rPr>
              <a:t>Convey the big picture, without getting mired in detail…</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2POR-simp"/>
          <p:cNvPicPr>
            <a:picLocks noChangeAspect="1" noChangeArrowheads="1"/>
          </p:cNvPicPr>
          <p:nvPr/>
        </p:nvPicPr>
        <p:blipFill>
          <a:blip r:embed="rId3"/>
          <a:srcRect/>
          <a:stretch>
            <a:fillRect/>
          </a:stretch>
        </p:blipFill>
        <p:spPr bwMode="auto">
          <a:xfrm>
            <a:off x="5501878" y="1981200"/>
            <a:ext cx="3223022" cy="4388795"/>
          </a:xfrm>
          <a:prstGeom prst="rect">
            <a:avLst/>
          </a:prstGeom>
          <a:noFill/>
          <a:ln w="9525">
            <a:noFill/>
            <a:miter lim="800000"/>
            <a:headEnd/>
            <a:tailEnd/>
          </a:ln>
        </p:spPr>
      </p:pic>
      <p:pic>
        <p:nvPicPr>
          <p:cNvPr id="13" name="Picture 3"/>
          <p:cNvPicPr>
            <a:picLocks noChangeAspect="1" noChangeArrowheads="1"/>
          </p:cNvPicPr>
          <p:nvPr/>
        </p:nvPicPr>
        <p:blipFill>
          <a:blip r:embed="rId4"/>
          <a:stretch>
            <a:fillRect/>
          </a:stretch>
        </p:blipFill>
        <p:spPr bwMode="auto">
          <a:xfrm>
            <a:off x="465138" y="2065125"/>
            <a:ext cx="3244850" cy="4177138"/>
          </a:xfrm>
          <a:prstGeom prst="rect">
            <a:avLst/>
          </a:prstGeom>
          <a:noFill/>
          <a:ln w="9525">
            <a:noFill/>
            <a:round/>
            <a:headEnd/>
            <a:tailEnd/>
          </a:ln>
        </p:spPr>
      </p:pic>
      <p:sp>
        <p:nvSpPr>
          <p:cNvPr id="40961" name="Rectangle 1"/>
          <p:cNvSpPr>
            <a:spLocks noGrp="1" noChangeArrowheads="1"/>
          </p:cNvSpPr>
          <p:nvPr>
            <p:ph type="title" idx="4294967295"/>
          </p:nvPr>
        </p:nvSpPr>
        <p:spPr>
          <a:xfrm>
            <a:off x="1546225" y="155575"/>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Our surface abstraction</a:t>
            </a:r>
          </a:p>
        </p:txBody>
      </p:sp>
      <p:sp>
        <p:nvSpPr>
          <p:cNvPr id="40965" name="Text Box 5"/>
          <p:cNvSpPr txBox="1">
            <a:spLocks noChangeArrowheads="1"/>
          </p:cNvSpPr>
          <p:nvPr/>
        </p:nvSpPr>
        <p:spPr bwMode="auto">
          <a:xfrm>
            <a:off x="3352800" y="6019800"/>
            <a:ext cx="2771775" cy="430212"/>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Ligands were </a:t>
            </a:r>
            <a:r>
              <a:rPr lang="en-GB" dirty="0" smtClean="0">
                <a:solidFill>
                  <a:srgbClr val="000000"/>
                </a:solidFill>
              </a:rPr>
              <a:t>here</a:t>
            </a:r>
            <a:endParaRPr lang="en-GB" dirty="0">
              <a:solidFill>
                <a:srgbClr val="000000"/>
              </a:solidFill>
            </a:endParaRPr>
          </a:p>
        </p:txBody>
      </p:sp>
      <p:sp>
        <p:nvSpPr>
          <p:cNvPr id="40966" name="Line 6"/>
          <p:cNvSpPr>
            <a:spLocks noChangeShapeType="1"/>
          </p:cNvSpPr>
          <p:nvPr/>
        </p:nvSpPr>
        <p:spPr bwMode="auto">
          <a:xfrm flipH="1" flipV="1">
            <a:off x="1828800" y="5486397"/>
            <a:ext cx="1524000" cy="762002"/>
          </a:xfrm>
          <a:prstGeom prst="line">
            <a:avLst/>
          </a:prstGeom>
          <a:noFill/>
          <a:ln w="19050">
            <a:solidFill>
              <a:srgbClr val="000000"/>
            </a:solidFill>
            <a:round/>
            <a:headEnd/>
            <a:tailEnd type="triangle" w="med" len="med"/>
          </a:ln>
        </p:spPr>
        <p:txBody>
          <a:bodyPr/>
          <a:lstStyle/>
          <a:p>
            <a:endParaRPr lang="en-US"/>
          </a:p>
        </p:txBody>
      </p:sp>
      <p:sp>
        <p:nvSpPr>
          <p:cNvPr id="40967" name="Line 7"/>
          <p:cNvSpPr>
            <a:spLocks noChangeShapeType="1"/>
          </p:cNvSpPr>
          <p:nvPr/>
        </p:nvSpPr>
        <p:spPr bwMode="auto">
          <a:xfrm flipH="1" flipV="1">
            <a:off x="2362200" y="5181600"/>
            <a:ext cx="990600" cy="914400"/>
          </a:xfrm>
          <a:prstGeom prst="line">
            <a:avLst/>
          </a:prstGeom>
          <a:noFill/>
          <a:ln w="19050">
            <a:solidFill>
              <a:srgbClr val="000000"/>
            </a:solidFill>
            <a:round/>
            <a:headEnd/>
            <a:tailEnd type="triangle" w="med" len="med"/>
          </a:ln>
        </p:spPr>
        <p:txBody>
          <a:bodyPr/>
          <a:lstStyle/>
          <a:p>
            <a:endParaRPr lang="en-US"/>
          </a:p>
        </p:txBody>
      </p:sp>
      <p:sp>
        <p:nvSpPr>
          <p:cNvPr id="11" name="TextBox 10"/>
          <p:cNvSpPr txBox="1"/>
          <p:nvPr/>
        </p:nvSpPr>
        <p:spPr>
          <a:xfrm>
            <a:off x="3262543" y="1828800"/>
            <a:ext cx="3062057" cy="830997"/>
          </a:xfrm>
          <a:prstGeom prst="rect">
            <a:avLst/>
          </a:prstGeom>
          <a:noFill/>
        </p:spPr>
        <p:txBody>
          <a:bodyPr wrap="none" rtlCol="0">
            <a:spAutoFit/>
          </a:bodyPr>
          <a:lstStyle/>
          <a:p>
            <a:pPr algn="ctr"/>
            <a:r>
              <a:rPr lang="en-US" dirty="0" smtClean="0">
                <a:solidFill>
                  <a:schemeClr val="tx1"/>
                </a:solidFill>
              </a:rPr>
              <a:t>Hole through protein </a:t>
            </a:r>
          </a:p>
          <a:p>
            <a:pPr algn="ctr"/>
            <a:r>
              <a:rPr lang="en-US" dirty="0" smtClean="0">
                <a:solidFill>
                  <a:schemeClr val="tx1"/>
                </a:solidFill>
              </a:rPr>
              <a:t>is now visible</a:t>
            </a:r>
            <a:endParaRPr lang="en-US" dirty="0">
              <a:solidFill>
                <a:schemeClr val="tx1"/>
              </a:solidFill>
            </a:endParaRPr>
          </a:p>
        </p:txBody>
      </p:sp>
      <p:sp>
        <p:nvSpPr>
          <p:cNvPr id="19" name="Line 7"/>
          <p:cNvSpPr>
            <a:spLocks noChangeShapeType="1"/>
          </p:cNvSpPr>
          <p:nvPr/>
        </p:nvSpPr>
        <p:spPr bwMode="auto">
          <a:xfrm flipH="1">
            <a:off x="2133600" y="2438400"/>
            <a:ext cx="1447800" cy="1066800"/>
          </a:xfrm>
          <a:prstGeom prst="line">
            <a:avLst/>
          </a:prstGeom>
          <a:noFill/>
          <a:ln w="19050">
            <a:solidFill>
              <a:srgbClr val="000000"/>
            </a:solidFill>
            <a:round/>
            <a:headEnd/>
            <a:tailEnd type="triangle" w="med" len="med"/>
          </a:ln>
        </p:spPr>
        <p:txBody>
          <a:bodyPr/>
          <a:lstStyle/>
          <a:p>
            <a:endParaRPr lang="en-US"/>
          </a:p>
        </p:txBody>
      </p:sp>
      <p:sp>
        <p:nvSpPr>
          <p:cNvPr id="20" name="Line 7"/>
          <p:cNvSpPr>
            <a:spLocks noChangeShapeType="1"/>
          </p:cNvSpPr>
          <p:nvPr/>
        </p:nvSpPr>
        <p:spPr bwMode="auto">
          <a:xfrm>
            <a:off x="5867400" y="2438400"/>
            <a:ext cx="1219200" cy="1219200"/>
          </a:xfrm>
          <a:prstGeom prst="line">
            <a:avLst/>
          </a:prstGeom>
          <a:noFill/>
          <a:ln w="19050">
            <a:solidFill>
              <a:srgbClr val="000000"/>
            </a:solidFill>
            <a:round/>
            <a:headEnd/>
            <a:tailEnd type="triangle" w="med" len="med"/>
          </a:ln>
        </p:spPr>
        <p:txBody>
          <a:bodyPr/>
          <a:lstStyle/>
          <a:p>
            <a:endParaRPr lang="en-US"/>
          </a:p>
        </p:txBody>
      </p:sp>
      <p:sp>
        <p:nvSpPr>
          <p:cNvPr id="21" name="Line 7"/>
          <p:cNvSpPr>
            <a:spLocks noChangeShapeType="1"/>
          </p:cNvSpPr>
          <p:nvPr/>
        </p:nvSpPr>
        <p:spPr bwMode="auto">
          <a:xfrm flipV="1">
            <a:off x="6019800" y="5181600"/>
            <a:ext cx="1447800" cy="990600"/>
          </a:xfrm>
          <a:prstGeom prst="line">
            <a:avLst/>
          </a:prstGeom>
          <a:noFill/>
          <a:ln w="19050">
            <a:solidFill>
              <a:srgbClr val="000000"/>
            </a:solidFill>
            <a:round/>
            <a:headEnd/>
            <a:tailEnd type="triangle" w="med" len="med"/>
          </a:ln>
        </p:spPr>
        <p:txBody>
          <a:bodyPr/>
          <a:lstStyle/>
          <a:p>
            <a:endParaRPr lang="en-US"/>
          </a:p>
        </p:txBody>
      </p:sp>
      <p:sp>
        <p:nvSpPr>
          <p:cNvPr id="23" name="Line 7"/>
          <p:cNvSpPr>
            <a:spLocks noChangeShapeType="1"/>
          </p:cNvSpPr>
          <p:nvPr/>
        </p:nvSpPr>
        <p:spPr bwMode="auto">
          <a:xfrm flipV="1">
            <a:off x="6019800" y="5867400"/>
            <a:ext cx="1447800" cy="381000"/>
          </a:xfrm>
          <a:prstGeom prst="line">
            <a:avLst/>
          </a:prstGeom>
          <a:noFill/>
          <a:ln w="19050">
            <a:solidFill>
              <a:srgbClr val="000000"/>
            </a:solidFill>
            <a:round/>
            <a:headEnd/>
            <a:tailEnd type="triangle" w="med" len="med"/>
          </a:ln>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1546225" y="155575"/>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400" dirty="0" smtClean="0"/>
              <a:t>Our source data:</a:t>
            </a:r>
            <a:br>
              <a:rPr lang="en-GB" sz="3400" dirty="0" smtClean="0"/>
            </a:br>
            <a:r>
              <a:rPr lang="en-GB" sz="3400" dirty="0" smtClean="0"/>
              <a:t>The geometric surface</a:t>
            </a:r>
          </a:p>
        </p:txBody>
      </p:sp>
      <p:sp>
        <p:nvSpPr>
          <p:cNvPr id="43011" name="Text Box 3"/>
          <p:cNvSpPr txBox="1">
            <a:spLocks noChangeArrowheads="1"/>
          </p:cNvSpPr>
          <p:nvPr/>
        </p:nvSpPr>
        <p:spPr bwMode="auto">
          <a:xfrm>
            <a:off x="2286000" y="6019800"/>
            <a:ext cx="4572000" cy="533400"/>
          </a:xfrm>
          <a:prstGeom prst="rect">
            <a:avLst/>
          </a:prstGeom>
          <a:noFill/>
          <a:ln w="9525">
            <a:noFill/>
            <a:round/>
            <a:headEnd/>
            <a:tailEnd/>
          </a:ln>
        </p:spPr>
        <p:txBody>
          <a:bodyPr wrap="none" lIns="90000" tIns="45000" rIns="90000" bIns="45000"/>
          <a:lstStyle/>
          <a:p>
            <a:pPr eaLnBrk="0" hangingPunct="0">
              <a:lnSpc>
                <a:spcPct val="93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smtClean="0">
                <a:solidFill>
                  <a:srgbClr val="000000"/>
                </a:solidFill>
              </a:rPr>
              <a:t>A (naked) geometric surface</a:t>
            </a:r>
            <a:endParaRPr lang="en-GB" sz="2800" dirty="0">
              <a:solidFill>
                <a:srgbClr val="000000"/>
              </a:solidFill>
            </a:endParaRPr>
          </a:p>
        </p:txBody>
      </p:sp>
      <p:pic>
        <p:nvPicPr>
          <p:cNvPr id="43013" name="Picture 5" descr="2POR-baresurface"/>
          <p:cNvPicPr>
            <a:picLocks noChangeAspect="1" noChangeArrowheads="1"/>
          </p:cNvPicPr>
          <p:nvPr/>
        </p:nvPicPr>
        <p:blipFill>
          <a:blip r:embed="rId3"/>
          <a:srcRect/>
          <a:stretch>
            <a:fillRect/>
          </a:stretch>
        </p:blipFill>
        <p:spPr bwMode="auto">
          <a:xfrm>
            <a:off x="2743200" y="1524000"/>
            <a:ext cx="3276600" cy="4212164"/>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srcRect/>
          <a:stretch>
            <a:fillRect/>
          </a:stretch>
        </p:blipFill>
        <p:spPr bwMode="auto">
          <a:xfrm>
            <a:off x="5386388" y="3300413"/>
            <a:ext cx="3184525" cy="2787650"/>
          </a:xfrm>
          <a:prstGeom prst="rect">
            <a:avLst/>
          </a:prstGeom>
          <a:noFill/>
          <a:ln w="18360">
            <a:solidFill>
              <a:srgbClr val="000000"/>
            </a:solidFill>
            <a:round/>
            <a:headEnd/>
            <a:tailEnd/>
          </a:ln>
        </p:spPr>
      </p:pic>
      <p:pic>
        <p:nvPicPr>
          <p:cNvPr id="45059" name="Picture 3"/>
          <p:cNvPicPr>
            <a:picLocks noChangeAspect="1" noChangeArrowheads="1"/>
          </p:cNvPicPr>
          <p:nvPr/>
        </p:nvPicPr>
        <p:blipFill>
          <a:blip r:embed="rId4"/>
          <a:srcRect/>
          <a:stretch>
            <a:fillRect/>
          </a:stretch>
        </p:blipFill>
        <p:spPr bwMode="auto">
          <a:xfrm>
            <a:off x="530225" y="1638300"/>
            <a:ext cx="4349750" cy="3070225"/>
          </a:xfrm>
          <a:prstGeom prst="rect">
            <a:avLst/>
          </a:prstGeom>
          <a:solidFill>
            <a:srgbClr val="FFFFFF"/>
          </a:solidFill>
          <a:ln w="18360">
            <a:solidFill>
              <a:srgbClr val="000000"/>
            </a:solidFill>
            <a:round/>
            <a:headEnd/>
            <a:tailEnd/>
          </a:ln>
        </p:spPr>
      </p:pic>
      <p:sp>
        <p:nvSpPr>
          <p:cNvPr id="5" name="Rectangle 1"/>
          <p:cNvSpPr>
            <a:spLocks noGrp="1" noChangeArrowheads="1"/>
          </p:cNvSpPr>
          <p:nvPr>
            <p:ph type="title" idx="4294967295"/>
          </p:nvPr>
        </p:nvSpPr>
        <p:spPr>
          <a:xfrm>
            <a:off x="1546225" y="155575"/>
            <a:ext cx="7699375" cy="787400"/>
          </a:xfrm>
        </p:spPr>
        <p:txBody>
          <a:bodyPr lIns="0" tIns="0" rIns="0" bIns="0" anchor="ct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400" dirty="0" smtClean="0"/>
              <a:t>Our source data:</a:t>
            </a:r>
            <a:br>
              <a:rPr lang="en-GB" sz="3400" dirty="0" smtClean="0"/>
            </a:br>
            <a:r>
              <a:rPr lang="en-GB" sz="3400" dirty="0" smtClean="0"/>
              <a:t>The geometric surface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ge Grid.png"/>
          <p:cNvPicPr>
            <a:picLocks noChangeAspect="1"/>
          </p:cNvPicPr>
          <p:nvPr/>
        </p:nvPicPr>
        <p:blipFill>
          <a:blip r:embed="rId3"/>
          <a:stretch>
            <a:fillRect/>
          </a:stretch>
        </p:blipFill>
        <p:spPr>
          <a:xfrm>
            <a:off x="2286000" y="1828800"/>
            <a:ext cx="4267200" cy="4267200"/>
          </a:xfrm>
          <a:prstGeom prst="rect">
            <a:avLst/>
          </a:prstGeom>
        </p:spPr>
      </p:pic>
      <p:sp>
        <p:nvSpPr>
          <p:cNvPr id="5" name="Rectangle 1"/>
          <p:cNvSpPr txBox="1">
            <a:spLocks noChangeArrowheads="1"/>
          </p:cNvSpPr>
          <p:nvPr/>
        </p:nvSpPr>
        <p:spPr bwMode="auto">
          <a:xfrm>
            <a:off x="1546225" y="155575"/>
            <a:ext cx="7699375" cy="7874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l" defTabSz="457200" rtl="0" eaLnBrk="1" fontAlgn="base" latinLnBrk="0" hangingPunct="1">
              <a:lnSpc>
                <a:spcPct val="93000"/>
              </a:lnSpc>
              <a:spcBef>
                <a:spcPct val="0"/>
              </a:spcBef>
              <a:spcAft>
                <a:spcPct val="0"/>
              </a:spcAft>
              <a:buClr>
                <a:srgbClr val="999933"/>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400" b="0" i="0" u="none" strike="noStrike" kern="0" cap="none" spc="0" normalizeH="0" baseline="0" noProof="0" dirty="0" smtClean="0">
                <a:ln>
                  <a:noFill/>
                </a:ln>
                <a:solidFill>
                  <a:srgbClr val="000000"/>
                </a:solidFill>
                <a:effectLst/>
                <a:uLnTx/>
                <a:uFillTx/>
                <a:latin typeface="+mj-lt"/>
                <a:ea typeface="+mj-ea"/>
                <a:cs typeface="+mj-cs"/>
              </a:rPr>
              <a:t>Our source data:</a:t>
            </a:r>
            <a:br>
              <a:rPr kumimoji="0" lang="en-GB" sz="3400" b="0" i="0" u="none" strike="noStrike" kern="0" cap="none" spc="0" normalizeH="0" baseline="0" noProof="0" dirty="0" smtClean="0">
                <a:ln>
                  <a:noFill/>
                </a:ln>
                <a:solidFill>
                  <a:srgbClr val="000000"/>
                </a:solidFill>
                <a:effectLst/>
                <a:uLnTx/>
                <a:uFillTx/>
                <a:latin typeface="+mj-lt"/>
                <a:ea typeface="+mj-ea"/>
                <a:cs typeface="+mj-cs"/>
              </a:rPr>
            </a:br>
            <a:r>
              <a:rPr kumimoji="0" lang="en-GB" sz="3400" b="0" i="0" u="none" strike="noStrike" kern="0" cap="none" spc="0" normalizeH="0" baseline="0" noProof="0" dirty="0" smtClean="0">
                <a:ln>
                  <a:noFill/>
                </a:ln>
                <a:solidFill>
                  <a:srgbClr val="000000"/>
                </a:solidFill>
                <a:effectLst/>
                <a:uLnTx/>
                <a:uFillTx/>
                <a:latin typeface="+mj-lt"/>
                <a:ea typeface="+mj-ea"/>
                <a:cs typeface="+mj-cs"/>
              </a:rPr>
              <a:t>The charge field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3865</TotalTime>
  <Words>2820</Words>
  <PresentationFormat>On-screen Show (4:3)</PresentationFormat>
  <Paragraphs>286</Paragraphs>
  <Slides>49</Slides>
  <Notes>48</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Molecular Surface Abstraction</vt:lpstr>
      <vt:lpstr>Structural Biology:  form influences function</vt:lpstr>
      <vt:lpstr>The functional surface</vt:lpstr>
      <vt:lpstr>How scientists currently  look at molecular surfaces </vt:lpstr>
      <vt:lpstr>Our surface abstraction</vt:lpstr>
      <vt:lpstr>Our surface abstraction</vt:lpstr>
      <vt:lpstr>Our source data: The geometric surface</vt:lpstr>
      <vt:lpstr>Our source data: The geometric surface</vt:lpstr>
      <vt:lpstr>Slide 9</vt:lpstr>
      <vt:lpstr>Another confusing surface</vt:lpstr>
      <vt:lpstr>Prior art: QuteMol</vt:lpstr>
      <vt:lpstr>How do molecular biologists deal with visual complexity?</vt:lpstr>
      <vt:lpstr>How do they do the same thing with surfaces?</vt:lpstr>
      <vt:lpstr>Our method: abstraction</vt:lpstr>
      <vt:lpstr>But wait! There’s more...</vt:lpstr>
      <vt:lpstr>How we can use decals</vt:lpstr>
      <vt:lpstr>How we can use decals</vt:lpstr>
      <vt:lpstr>Abstraction in 4 steps</vt:lpstr>
      <vt:lpstr>Abstraction in 4 steps</vt:lpstr>
      <vt:lpstr>Diffusing surface fields</vt:lpstr>
      <vt:lpstr>Diffusing surface fields</vt:lpstr>
      <vt:lpstr>Diffusing surface fields</vt:lpstr>
      <vt:lpstr>Smoothing</vt:lpstr>
      <vt:lpstr>Bilateral filtering</vt:lpstr>
      <vt:lpstr>Bilateral filtering</vt:lpstr>
      <vt:lpstr>Bilateral filtering</vt:lpstr>
      <vt:lpstr>Abstraction in 4 steps</vt:lpstr>
      <vt:lpstr>Smoothing the mesh</vt:lpstr>
      <vt:lpstr>The trouble with smoothing...</vt:lpstr>
      <vt:lpstr>Abstraction in 4 steps</vt:lpstr>
      <vt:lpstr>Further abstraction: “sanding”</vt:lpstr>
      <vt:lpstr>Final smooth mesh</vt:lpstr>
      <vt:lpstr>Abstraction in 4 steps</vt:lpstr>
      <vt:lpstr>Slide 34</vt:lpstr>
      <vt:lpstr>Slide 35</vt:lpstr>
      <vt:lpstr>Slide 36</vt:lpstr>
      <vt:lpstr>Decal type #2: Regions</vt:lpstr>
      <vt:lpstr>Decal type #2: Regions</vt:lpstr>
      <vt:lpstr>Decal type #2: Regions</vt:lpstr>
      <vt:lpstr>Decal type #2: Regions</vt:lpstr>
      <vt:lpstr>Surface patch smoothing</vt:lpstr>
      <vt:lpstr>Slide 42</vt:lpstr>
      <vt:lpstr>Examples</vt:lpstr>
      <vt:lpstr>Examples</vt:lpstr>
      <vt:lpstr>Examples</vt:lpstr>
      <vt:lpstr>Examples</vt:lpstr>
      <vt:lpstr>Issues with our method</vt:lpstr>
      <vt:lpstr>Conclusion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gregc</dc:creator>
  <cp:lastModifiedBy>Greg Cipriano</cp:lastModifiedBy>
  <cp:revision>160</cp:revision>
  <dcterms:modified xsi:type="dcterms:W3CDTF">2007-11-01T16:18:13Z</dcterms:modified>
</cp:coreProperties>
</file>